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264" r:id="rId5"/>
    <p:sldId id="265" r:id="rId6"/>
    <p:sldId id="266" r:id="rId7"/>
    <p:sldId id="267" r:id="rId8"/>
    <p:sldId id="268"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horner"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8F"/>
    <a:srgbClr val="D6EDE9"/>
    <a:srgbClr val="E3F3E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3878" autoAdjust="0"/>
  </p:normalViewPr>
  <p:slideViewPr>
    <p:cSldViewPr snapToGrid="0">
      <p:cViewPr>
        <p:scale>
          <a:sx n="75" d="100"/>
          <a:sy n="75" d="100"/>
        </p:scale>
        <p:origin x="1896" y="990"/>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41A53-BF05-42EF-A980-B84FA363AA82}" type="datetimeFigureOut">
              <a:rPr lang="en-GB" smtClean="0"/>
              <a:t>07/01/2015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64ED7-03BB-4137-B2B7-98DFB036B164}" type="slidenum">
              <a:rPr lang="en-GB" smtClean="0"/>
              <a:t>‹#›</a:t>
            </a:fld>
            <a:endParaRPr lang="en-GB"/>
          </a:p>
        </p:txBody>
      </p:sp>
    </p:spTree>
    <p:extLst>
      <p:ext uri="{BB962C8B-B14F-4D97-AF65-F5344CB8AC3E}">
        <p14:creationId xmlns:p14="http://schemas.microsoft.com/office/powerpoint/2010/main" val="411808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D6EDE9"/>
        </a:solidFill>
        <a:effectLst/>
      </p:bgPr>
    </p:bg>
    <p:spTree>
      <p:nvGrpSpPr>
        <p:cNvPr id="1" name=""/>
        <p:cNvGrpSpPr/>
        <p:nvPr/>
      </p:nvGrpSpPr>
      <p:grpSpPr>
        <a:xfrm>
          <a:off x="0" y="0"/>
          <a:ext cx="0" cy="0"/>
          <a:chOff x="0" y="0"/>
          <a:chExt cx="0" cy="0"/>
        </a:xfrm>
      </p:grpSpPr>
      <p:sp>
        <p:nvSpPr>
          <p:cNvPr id="14" name="Rectangle 13"/>
          <p:cNvSpPr/>
          <p:nvPr userDrawn="1"/>
        </p:nvSpPr>
        <p:spPr>
          <a:xfrm>
            <a:off x="0" y="5229200"/>
            <a:ext cx="12192000" cy="1628800"/>
          </a:xfrm>
          <a:prstGeom prst="rect">
            <a:avLst/>
          </a:prstGeom>
          <a:solidFill>
            <a:srgbClr val="00A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562F96F9-927A-402E-8709-2D4CFC775055}"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BF1C2-5323-4C2A-96FD-A26EA5982F8B}" type="slidenum">
              <a:rPr lang="en-GB" smtClean="0"/>
              <a:t>‹#›</a:t>
            </a:fld>
            <a:endParaRPr lang="en-GB"/>
          </a:p>
        </p:txBody>
      </p:sp>
      <p:pic>
        <p:nvPicPr>
          <p:cNvPr id="10" name="Picture 9"/>
          <p:cNvPicPr>
            <a:picLocks noChangeAspect="1"/>
          </p:cNvPicPr>
          <p:nvPr userDrawn="1"/>
        </p:nvPicPr>
        <p:blipFill>
          <a:blip r:embed="rId2">
            <a:clrChange>
              <a:clrFrom>
                <a:srgbClr val="00A88F"/>
              </a:clrFrom>
              <a:clrTo>
                <a:srgbClr val="00A88F">
                  <a:alpha val="0"/>
                </a:srgbClr>
              </a:clrTo>
            </a:clrChange>
          </a:blip>
          <a:stretch>
            <a:fillRect/>
          </a:stretch>
        </p:blipFill>
        <p:spPr>
          <a:xfrm>
            <a:off x="9397463" y="5673236"/>
            <a:ext cx="2225623" cy="815017"/>
          </a:xfrm>
          <a:prstGeom prst="rect">
            <a:avLst/>
          </a:prstGeom>
        </p:spPr>
      </p:pic>
      <p:pic>
        <p:nvPicPr>
          <p:cNvPr id="13" name="Picture 12"/>
          <p:cNvPicPr>
            <a:picLocks noChangeAspect="1"/>
          </p:cNvPicPr>
          <p:nvPr userDrawn="1"/>
        </p:nvPicPr>
        <p:blipFill>
          <a:blip r:embed="rId3">
            <a:clrChange>
              <a:clrFrom>
                <a:srgbClr val="00A88F"/>
              </a:clrFrom>
              <a:clrTo>
                <a:srgbClr val="00A88F">
                  <a:alpha val="0"/>
                </a:srgbClr>
              </a:clrTo>
            </a:clrChange>
          </a:blip>
          <a:stretch>
            <a:fillRect/>
          </a:stretch>
        </p:blipFill>
        <p:spPr>
          <a:xfrm>
            <a:off x="838200" y="5589240"/>
            <a:ext cx="1784574" cy="853017"/>
          </a:xfrm>
          <a:prstGeom prst="rect">
            <a:avLst/>
          </a:prstGeom>
        </p:spPr>
      </p:pic>
    </p:spTree>
    <p:extLst>
      <p:ext uri="{BB962C8B-B14F-4D97-AF65-F5344CB8AC3E}">
        <p14:creationId xmlns:p14="http://schemas.microsoft.com/office/powerpoint/2010/main" val="118092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2F96F9-927A-402E-8709-2D4CFC775055}"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199512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2F96F9-927A-402E-8709-2D4CFC775055}"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1823617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D6EDE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2F96F9-927A-402E-8709-2D4CFC775055}"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BF1C2-5323-4C2A-96FD-A26EA5982F8B}" type="slidenum">
              <a:rPr lang="en-GB" smtClean="0"/>
              <a:t>‹#›</a:t>
            </a:fld>
            <a:endParaRPr lang="en-GB"/>
          </a:p>
        </p:txBody>
      </p:sp>
      <p:sp>
        <p:nvSpPr>
          <p:cNvPr id="13" name="Rectangle 12"/>
          <p:cNvSpPr/>
          <p:nvPr userDrawn="1"/>
        </p:nvSpPr>
        <p:spPr>
          <a:xfrm>
            <a:off x="0" y="5229200"/>
            <a:ext cx="12192000" cy="1628800"/>
          </a:xfrm>
          <a:prstGeom prst="rect">
            <a:avLst/>
          </a:prstGeom>
          <a:solidFill>
            <a:srgbClr val="00A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2">
            <a:clrChange>
              <a:clrFrom>
                <a:srgbClr val="00A88F"/>
              </a:clrFrom>
              <a:clrTo>
                <a:srgbClr val="00A88F">
                  <a:alpha val="0"/>
                </a:srgbClr>
              </a:clrTo>
            </a:clrChange>
          </a:blip>
          <a:stretch>
            <a:fillRect/>
          </a:stretch>
        </p:blipFill>
        <p:spPr>
          <a:xfrm>
            <a:off x="9397463" y="5673236"/>
            <a:ext cx="2225623" cy="815017"/>
          </a:xfrm>
          <a:prstGeom prst="rect">
            <a:avLst/>
          </a:prstGeom>
        </p:spPr>
      </p:pic>
      <p:pic>
        <p:nvPicPr>
          <p:cNvPr id="15" name="Picture 14"/>
          <p:cNvPicPr>
            <a:picLocks noChangeAspect="1"/>
          </p:cNvPicPr>
          <p:nvPr userDrawn="1"/>
        </p:nvPicPr>
        <p:blipFill>
          <a:blip r:embed="rId3">
            <a:clrChange>
              <a:clrFrom>
                <a:srgbClr val="00A88F"/>
              </a:clrFrom>
              <a:clrTo>
                <a:srgbClr val="00A88F">
                  <a:alpha val="0"/>
                </a:srgbClr>
              </a:clrTo>
            </a:clrChange>
          </a:blip>
          <a:stretch>
            <a:fillRect/>
          </a:stretch>
        </p:blipFill>
        <p:spPr>
          <a:xfrm>
            <a:off x="838200" y="5589240"/>
            <a:ext cx="1784574" cy="853017"/>
          </a:xfrm>
          <a:prstGeom prst="rect">
            <a:avLst/>
          </a:prstGeom>
        </p:spPr>
      </p:pic>
    </p:spTree>
    <p:extLst>
      <p:ext uri="{BB962C8B-B14F-4D97-AF65-F5344CB8AC3E}">
        <p14:creationId xmlns:p14="http://schemas.microsoft.com/office/powerpoint/2010/main" val="2256510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88F"/>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2F96F9-927A-402E-8709-2D4CFC775055}"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542835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F96F9-927A-402E-8709-2D4CFC775055}"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1385288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2F96F9-927A-402E-8709-2D4CFC775055}" type="datetimeFigureOut">
              <a:rPr lang="en-GB" smtClean="0"/>
              <a:t>07/01/2015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55767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2F96F9-927A-402E-8709-2D4CFC775055}" type="datetimeFigureOut">
              <a:rPr lang="en-GB" smtClean="0"/>
              <a:t>07/01/2015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274998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2F96F9-927A-402E-8709-2D4CFC775055}" type="datetimeFigureOut">
              <a:rPr lang="en-GB" smtClean="0"/>
              <a:t>07/01/2015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830635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F96F9-927A-402E-8709-2D4CFC775055}" type="datetimeFigureOut">
              <a:rPr lang="en-GB" smtClean="0"/>
              <a:t>07/01/2015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2829066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F96F9-927A-402E-8709-2D4CFC775055}" type="datetimeFigureOut">
              <a:rPr lang="en-GB" smtClean="0"/>
              <a:t>07/01/2015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26197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3F3E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88F"/>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2F96F9-927A-402E-8709-2D4CFC775055}"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1472230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F96F9-927A-402E-8709-2D4CFC775055}" type="datetimeFigureOut">
              <a:rPr lang="en-GB" smtClean="0"/>
              <a:t>07/01/2015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633847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2F96F9-927A-402E-8709-2D4CFC775055}"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24289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2F96F9-927A-402E-8709-2D4CFC775055}"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360457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3F3E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F96F9-927A-402E-8709-2D4CFC775055}" type="datetimeFigureOut">
              <a:rPr lang="en-GB" smtClean="0"/>
              <a:t>07/01/2015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353234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E3F3E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2F96F9-927A-402E-8709-2D4CFC775055}" type="datetimeFigureOut">
              <a:rPr lang="en-GB" smtClean="0"/>
              <a:t>07/01/2015</a:t>
            </a:fld>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75194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2F96F9-927A-402E-8709-2D4CFC775055}" type="datetimeFigureOut">
              <a:rPr lang="en-GB" smtClean="0"/>
              <a:t>07/01/2015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202968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2F96F9-927A-402E-8709-2D4CFC775055}" type="datetimeFigureOut">
              <a:rPr lang="en-GB" smtClean="0"/>
              <a:t>07/01/2015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82888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F96F9-927A-402E-8709-2D4CFC775055}" type="datetimeFigureOut">
              <a:rPr lang="en-GB" smtClean="0"/>
              <a:t>07/01/2015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149323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F96F9-927A-402E-8709-2D4CFC775055}" type="datetimeFigureOut">
              <a:rPr lang="en-GB" smtClean="0"/>
              <a:t>07/01/2015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66354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F96F9-927A-402E-8709-2D4CFC775055}" type="datetimeFigureOut">
              <a:rPr lang="en-GB" smtClean="0"/>
              <a:t>07/01/2015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BF1C2-5323-4C2A-96FD-A26EA5982F8B}" type="slidenum">
              <a:rPr lang="en-GB" smtClean="0"/>
              <a:t>‹#›</a:t>
            </a:fld>
            <a:endParaRPr lang="en-GB"/>
          </a:p>
        </p:txBody>
      </p:sp>
    </p:spTree>
    <p:extLst>
      <p:ext uri="{BB962C8B-B14F-4D97-AF65-F5344CB8AC3E}">
        <p14:creationId xmlns:p14="http://schemas.microsoft.com/office/powerpoint/2010/main" val="53078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F3EF"/>
        </a:solidFill>
        <a:effectLst/>
      </p:bgPr>
    </p:bg>
    <p:spTree>
      <p:nvGrpSpPr>
        <p:cNvPr id="1" name=""/>
        <p:cNvGrpSpPr/>
        <p:nvPr/>
      </p:nvGrpSpPr>
      <p:grpSpPr>
        <a:xfrm>
          <a:off x="0" y="0"/>
          <a:ext cx="0" cy="0"/>
          <a:chOff x="0" y="0"/>
          <a:chExt cx="0" cy="0"/>
        </a:xfrm>
      </p:grpSpPr>
      <p:sp>
        <p:nvSpPr>
          <p:cNvPr id="7" name="Rectangle 6"/>
          <p:cNvSpPr/>
          <p:nvPr userDrawn="1"/>
        </p:nvSpPr>
        <p:spPr>
          <a:xfrm>
            <a:off x="-88900" y="5763493"/>
            <a:ext cx="12282850" cy="1183408"/>
          </a:xfrm>
          <a:prstGeom prst="rect">
            <a:avLst/>
          </a:prstGeom>
          <a:solidFill>
            <a:srgbClr val="00A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F96F9-927A-402E-8709-2D4CFC775055}" type="datetimeFigureOut">
              <a:rPr lang="en-GB" smtClean="0"/>
              <a:t>07/01/2015</a:t>
            </a:fld>
            <a:endParaRPr lang="en-GB"/>
          </a:p>
        </p:txBody>
      </p:sp>
      <p:sp>
        <p:nvSpPr>
          <p:cNvPr id="5" name="Footer Placeholder 4"/>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BF1C2-5323-4C2A-96FD-A26EA5982F8B}" type="slidenum">
              <a:rPr lang="en-GB" smtClean="0"/>
              <a:t>‹#›</a:t>
            </a:fld>
            <a:endParaRPr lang="en-GB"/>
          </a:p>
        </p:txBody>
      </p:sp>
      <p:pic>
        <p:nvPicPr>
          <p:cNvPr id="12" name="Picture 11"/>
          <p:cNvPicPr>
            <a:picLocks noChangeAspect="1"/>
          </p:cNvPicPr>
          <p:nvPr userDrawn="1"/>
        </p:nvPicPr>
        <p:blipFill>
          <a:blip r:embed="rId13">
            <a:clrChange>
              <a:clrFrom>
                <a:srgbClr val="00A88F"/>
              </a:clrFrom>
              <a:clrTo>
                <a:srgbClr val="00A88F">
                  <a:alpha val="0"/>
                </a:srgbClr>
              </a:clrTo>
            </a:clrChange>
          </a:blip>
          <a:stretch>
            <a:fillRect/>
          </a:stretch>
        </p:blipFill>
        <p:spPr>
          <a:xfrm>
            <a:off x="9269313" y="5874138"/>
            <a:ext cx="2262021" cy="828346"/>
          </a:xfrm>
          <a:prstGeom prst="rect">
            <a:avLst/>
          </a:prstGeom>
        </p:spPr>
      </p:pic>
      <p:pic>
        <p:nvPicPr>
          <p:cNvPr id="13" name="Picture 12"/>
          <p:cNvPicPr>
            <a:picLocks noChangeAspect="1"/>
          </p:cNvPicPr>
          <p:nvPr userDrawn="1"/>
        </p:nvPicPr>
        <p:blipFill>
          <a:blip r:embed="rId14">
            <a:clrChange>
              <a:clrFrom>
                <a:srgbClr val="00A88F"/>
              </a:clrFrom>
              <a:clrTo>
                <a:srgbClr val="00A88F">
                  <a:alpha val="0"/>
                </a:srgbClr>
              </a:clrTo>
            </a:clrChange>
          </a:blip>
          <a:stretch>
            <a:fillRect/>
          </a:stretch>
        </p:blipFill>
        <p:spPr>
          <a:xfrm>
            <a:off x="675265" y="5797167"/>
            <a:ext cx="2148886" cy="1027156"/>
          </a:xfrm>
          <a:prstGeom prst="rect">
            <a:avLst/>
          </a:prstGeom>
        </p:spPr>
      </p:pic>
    </p:spTree>
    <p:extLst>
      <p:ext uri="{BB962C8B-B14F-4D97-AF65-F5344CB8AC3E}">
        <p14:creationId xmlns:p14="http://schemas.microsoft.com/office/powerpoint/2010/main" val="1267678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3F3EF"/>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F96F9-927A-402E-8709-2D4CFC775055}" type="datetimeFigureOut">
              <a:rPr lang="en-GB" smtClean="0"/>
              <a:t>07/01/2015</a:t>
            </a:fld>
            <a:endParaRPr lang="en-GB"/>
          </a:p>
        </p:txBody>
      </p:sp>
      <p:sp>
        <p:nvSpPr>
          <p:cNvPr id="5" name="Footer Placeholder 4"/>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BF1C2-5323-4C2A-96FD-A26EA5982F8B}" type="slidenum">
              <a:rPr lang="en-GB" smtClean="0"/>
              <a:t>‹#›</a:t>
            </a:fld>
            <a:endParaRPr lang="en-GB"/>
          </a:p>
        </p:txBody>
      </p:sp>
      <p:sp>
        <p:nvSpPr>
          <p:cNvPr id="12" name="Rectangle 11"/>
          <p:cNvSpPr/>
          <p:nvPr userDrawn="1"/>
        </p:nvSpPr>
        <p:spPr>
          <a:xfrm>
            <a:off x="-88900" y="5763493"/>
            <a:ext cx="12282850" cy="1183408"/>
          </a:xfrm>
          <a:prstGeom prst="rect">
            <a:avLst/>
          </a:prstGeom>
          <a:solidFill>
            <a:srgbClr val="00A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13">
            <a:clrChange>
              <a:clrFrom>
                <a:srgbClr val="00A88F"/>
              </a:clrFrom>
              <a:clrTo>
                <a:srgbClr val="00A88F">
                  <a:alpha val="0"/>
                </a:srgbClr>
              </a:clrTo>
            </a:clrChange>
          </a:blip>
          <a:stretch>
            <a:fillRect/>
          </a:stretch>
        </p:blipFill>
        <p:spPr>
          <a:xfrm>
            <a:off x="9269313" y="5874138"/>
            <a:ext cx="2262021" cy="828346"/>
          </a:xfrm>
          <a:prstGeom prst="rect">
            <a:avLst/>
          </a:prstGeom>
        </p:spPr>
      </p:pic>
      <p:pic>
        <p:nvPicPr>
          <p:cNvPr id="14" name="Picture 13"/>
          <p:cNvPicPr>
            <a:picLocks noChangeAspect="1"/>
          </p:cNvPicPr>
          <p:nvPr userDrawn="1"/>
        </p:nvPicPr>
        <p:blipFill>
          <a:blip r:embed="rId14">
            <a:clrChange>
              <a:clrFrom>
                <a:srgbClr val="00A88F"/>
              </a:clrFrom>
              <a:clrTo>
                <a:srgbClr val="00A88F">
                  <a:alpha val="0"/>
                </a:srgbClr>
              </a:clrTo>
            </a:clrChange>
          </a:blip>
          <a:stretch>
            <a:fillRect/>
          </a:stretch>
        </p:blipFill>
        <p:spPr>
          <a:xfrm>
            <a:off x="675265" y="5797167"/>
            <a:ext cx="2148886" cy="1027156"/>
          </a:xfrm>
          <a:prstGeom prst="rect">
            <a:avLst/>
          </a:prstGeom>
        </p:spPr>
      </p:pic>
    </p:spTree>
    <p:extLst>
      <p:ext uri="{BB962C8B-B14F-4D97-AF65-F5344CB8AC3E}">
        <p14:creationId xmlns:p14="http://schemas.microsoft.com/office/powerpoint/2010/main" val="2196148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225" y="3930786"/>
            <a:ext cx="9144000" cy="976312"/>
          </a:xfrm>
        </p:spPr>
        <p:txBody>
          <a:bodyPr/>
          <a:lstStyle/>
          <a:p>
            <a:pPr algn="l"/>
            <a:r>
              <a:rPr lang="en-GB" dirty="0" smtClean="0">
                <a:solidFill>
                  <a:srgbClr val="00A88F"/>
                </a:solidFill>
              </a:rPr>
              <a:t>FISSION AND FUSION</a:t>
            </a:r>
            <a:endParaRPr lang="en-GB" dirty="0">
              <a:solidFill>
                <a:srgbClr val="00A88F"/>
              </a:solidFill>
            </a:endParaRPr>
          </a:p>
        </p:txBody>
      </p:sp>
      <p:pic>
        <p:nvPicPr>
          <p:cNvPr id="4" name="Picture 3"/>
          <p:cNvPicPr>
            <a:picLocks noChangeAspect="1"/>
          </p:cNvPicPr>
          <p:nvPr/>
        </p:nvPicPr>
        <p:blipFill>
          <a:blip r:embed="rId2">
            <a:clrChange>
              <a:clrFrom>
                <a:srgbClr val="D6EDE9"/>
              </a:clrFrom>
              <a:clrTo>
                <a:srgbClr val="D6EDE9">
                  <a:alpha val="0"/>
                </a:srgbClr>
              </a:clrTo>
            </a:clrChange>
          </a:blip>
          <a:stretch>
            <a:fillRect/>
          </a:stretch>
        </p:blipFill>
        <p:spPr>
          <a:xfrm>
            <a:off x="5616575" y="0"/>
            <a:ext cx="6191250" cy="3019425"/>
          </a:xfrm>
          <a:prstGeom prst="rect">
            <a:avLst/>
          </a:prstGeom>
        </p:spPr>
      </p:pic>
    </p:spTree>
    <p:extLst>
      <p:ext uri="{BB962C8B-B14F-4D97-AF65-F5344CB8AC3E}">
        <p14:creationId xmlns:p14="http://schemas.microsoft.com/office/powerpoint/2010/main" val="1427864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09549"/>
            <a:ext cx="10515600" cy="1325563"/>
          </a:xfrm>
        </p:spPr>
        <p:txBody>
          <a:bodyPr/>
          <a:lstStyle/>
          <a:p>
            <a:r>
              <a:rPr lang="en-GB" dirty="0" smtClean="0">
                <a:latin typeface="+mn-lt"/>
              </a:rPr>
              <a:t>SESSION INTRODUCTION</a:t>
            </a:r>
            <a:endParaRPr lang="en-GB" dirty="0">
              <a:latin typeface="+mn-lt"/>
            </a:endParaRPr>
          </a:p>
        </p:txBody>
      </p:sp>
      <p:sp>
        <p:nvSpPr>
          <p:cNvPr id="5" name="TextBox 4"/>
          <p:cNvSpPr txBox="1"/>
          <p:nvPr/>
        </p:nvSpPr>
        <p:spPr>
          <a:xfrm>
            <a:off x="1095374" y="5067299"/>
            <a:ext cx="10086975" cy="646331"/>
          </a:xfrm>
          <a:prstGeom prst="rect">
            <a:avLst/>
          </a:prstGeom>
          <a:noFill/>
        </p:spPr>
        <p:txBody>
          <a:bodyPr wrap="square" rtlCol="0">
            <a:spAutoFit/>
          </a:bodyPr>
          <a:lstStyle/>
          <a:p>
            <a:pPr algn="ctr"/>
            <a:r>
              <a:rPr lang="en-GB" dirty="0" smtClean="0"/>
              <a:t>Nuclear fusion powers the Sun (left) and could be a source of energy in the future (right).</a:t>
            </a:r>
          </a:p>
          <a:p>
            <a:pPr algn="ctr"/>
            <a:r>
              <a:rPr lang="en-GB" i="1" dirty="0" smtClean="0"/>
              <a:t>Images courtesy of EPA/Corbis/NASA and EFDA-JET.</a:t>
            </a:r>
            <a:r>
              <a:rPr lang="en-GB" dirty="0"/>
              <a:t> </a:t>
            </a:r>
          </a:p>
        </p:txBody>
      </p:sp>
      <p:pic>
        <p:nvPicPr>
          <p:cNvPr id="1026" name="Picture 2" descr="http://upload.wikimedia.org/wikipedia/en/e/e6/JointEuropeanTorus_inter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436" y="1262701"/>
            <a:ext cx="5337175" cy="37283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39" y="1262701"/>
            <a:ext cx="6213997" cy="372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34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clrChange>
              <a:clrFrom>
                <a:srgbClr val="E3F3EF"/>
              </a:clrFrom>
              <a:clrTo>
                <a:srgbClr val="E3F3EF">
                  <a:alpha val="0"/>
                </a:srgbClr>
              </a:clrTo>
            </a:clrChange>
          </a:blip>
          <a:srcRect b="9635"/>
          <a:stretch/>
        </p:blipFill>
        <p:spPr>
          <a:xfrm>
            <a:off x="1315719" y="4420265"/>
            <a:ext cx="2944953" cy="1277668"/>
          </a:xfrm>
          <a:prstGeom prst="rect">
            <a:avLst/>
          </a:prstGeom>
        </p:spPr>
      </p:pic>
      <p:pic>
        <p:nvPicPr>
          <p:cNvPr id="5" name="Picture 4"/>
          <p:cNvPicPr>
            <a:picLocks noChangeAspect="1"/>
          </p:cNvPicPr>
          <p:nvPr/>
        </p:nvPicPr>
        <p:blipFill>
          <a:blip r:embed="rId3">
            <a:clrChange>
              <a:clrFrom>
                <a:srgbClr val="E3F3EF"/>
              </a:clrFrom>
              <a:clrTo>
                <a:srgbClr val="E3F3EF">
                  <a:alpha val="0"/>
                </a:srgbClr>
              </a:clrTo>
            </a:clrChange>
          </a:blip>
          <a:stretch>
            <a:fillRect/>
          </a:stretch>
        </p:blipFill>
        <p:spPr>
          <a:xfrm>
            <a:off x="100869" y="1283559"/>
            <a:ext cx="2590800" cy="2695575"/>
          </a:xfrm>
          <a:prstGeom prst="rect">
            <a:avLst/>
          </a:prstGeom>
        </p:spPr>
      </p:pic>
      <p:sp>
        <p:nvSpPr>
          <p:cNvPr id="2" name="Title 1"/>
          <p:cNvSpPr>
            <a:spLocks noGrp="1"/>
          </p:cNvSpPr>
          <p:nvPr>
            <p:ph type="title"/>
          </p:nvPr>
        </p:nvSpPr>
        <p:spPr/>
        <p:txBody>
          <a:bodyPr/>
          <a:lstStyle/>
          <a:p>
            <a:r>
              <a:rPr lang="en-GB" dirty="0" smtClean="0"/>
              <a:t>ATOMIC STRUCTURE</a:t>
            </a:r>
            <a:endParaRPr lang="en-GB" dirty="0"/>
          </a:p>
        </p:txBody>
      </p:sp>
      <p:pic>
        <p:nvPicPr>
          <p:cNvPr id="4" name="Picture 3"/>
          <p:cNvPicPr>
            <a:picLocks noChangeAspect="1"/>
          </p:cNvPicPr>
          <p:nvPr/>
        </p:nvPicPr>
        <p:blipFill rotWithShape="1">
          <a:blip r:embed="rId4">
            <a:clrChange>
              <a:clrFrom>
                <a:srgbClr val="E3F3EF"/>
              </a:clrFrom>
              <a:clrTo>
                <a:srgbClr val="E3F3EF">
                  <a:alpha val="0"/>
                </a:srgbClr>
              </a:clrTo>
            </a:clrChange>
          </a:blip>
          <a:srcRect t="4942" b="18050"/>
          <a:stretch/>
        </p:blipFill>
        <p:spPr>
          <a:xfrm>
            <a:off x="2915161" y="1806205"/>
            <a:ext cx="3413125" cy="1892300"/>
          </a:xfrm>
          <a:prstGeom prst="rect">
            <a:avLst/>
          </a:prstGeom>
        </p:spPr>
      </p:pic>
      <p:sp>
        <p:nvSpPr>
          <p:cNvPr id="6" name="TextBox 5"/>
          <p:cNvSpPr txBox="1"/>
          <p:nvPr/>
        </p:nvSpPr>
        <p:spPr>
          <a:xfrm>
            <a:off x="725604" y="4081711"/>
            <a:ext cx="1261179" cy="338554"/>
          </a:xfrm>
          <a:prstGeom prst="rect">
            <a:avLst/>
          </a:prstGeom>
          <a:noFill/>
        </p:spPr>
        <p:txBody>
          <a:bodyPr wrap="none" rtlCol="0">
            <a:spAutoFit/>
          </a:bodyPr>
          <a:lstStyle/>
          <a:p>
            <a:r>
              <a:rPr lang="en-GB" sz="1600" dirty="0" smtClean="0">
                <a:solidFill>
                  <a:srgbClr val="00A88F"/>
                </a:solidFill>
                <a:cs typeface="Arial" panose="020B0604020202020204" pitchFamily="34" charset="0"/>
              </a:rPr>
              <a:t>Helium atom</a:t>
            </a:r>
            <a:endParaRPr lang="en-GB" sz="1600" dirty="0">
              <a:solidFill>
                <a:srgbClr val="00A88F"/>
              </a:solidFill>
              <a:cs typeface="Arial" panose="020B0604020202020204" pitchFamily="34" charset="0"/>
            </a:endParaRPr>
          </a:p>
        </p:txBody>
      </p:sp>
      <p:sp>
        <p:nvSpPr>
          <p:cNvPr id="7" name="TextBox 6"/>
          <p:cNvSpPr txBox="1"/>
          <p:nvPr/>
        </p:nvSpPr>
        <p:spPr>
          <a:xfrm>
            <a:off x="3884277" y="4024090"/>
            <a:ext cx="1474891" cy="338554"/>
          </a:xfrm>
          <a:prstGeom prst="rect">
            <a:avLst/>
          </a:prstGeom>
          <a:noFill/>
        </p:spPr>
        <p:txBody>
          <a:bodyPr wrap="none" rtlCol="0">
            <a:spAutoFit/>
          </a:bodyPr>
          <a:lstStyle/>
          <a:p>
            <a:r>
              <a:rPr lang="en-GB" sz="1600" dirty="0" smtClean="0">
                <a:solidFill>
                  <a:srgbClr val="00A88F"/>
                </a:solidFill>
                <a:cs typeface="Arial" panose="020B0604020202020204" pitchFamily="34" charset="0"/>
              </a:rPr>
              <a:t>Hydrogen atom</a:t>
            </a:r>
            <a:endParaRPr lang="en-GB" sz="1600" dirty="0">
              <a:solidFill>
                <a:srgbClr val="00A88F"/>
              </a:solidFill>
              <a:cs typeface="Arial" panose="020B0604020202020204" pitchFamily="34" charset="0"/>
            </a:endParaRPr>
          </a:p>
        </p:txBody>
      </p:sp>
      <p:pic>
        <p:nvPicPr>
          <p:cNvPr id="2050" name="Picture 2" descr="http://upload.wikimedia.org/wikipedia/commons/1/16/Wembley_Stadium_interi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727" y="1291687"/>
            <a:ext cx="5029441" cy="32400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8/88/Marble_toy_2009.JPG/1280px-Marble_toy_20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2184" y="189070"/>
            <a:ext cx="2603158" cy="1952369"/>
          </a:xfrm>
          <a:prstGeom prst="rect">
            <a:avLst/>
          </a:prstGeom>
          <a:noFill/>
          <a:ln w="57150">
            <a:solidFill>
              <a:srgbClr val="00A88F"/>
            </a:solidFill>
          </a:ln>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H="1" flipV="1">
            <a:off x="6392185" y="2159003"/>
            <a:ext cx="2942315" cy="860422"/>
          </a:xfrm>
          <a:prstGeom prst="line">
            <a:avLst/>
          </a:prstGeom>
          <a:ln w="57150">
            <a:solidFill>
              <a:srgbClr val="00A88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8995343" y="171511"/>
            <a:ext cx="339157" cy="2847914"/>
          </a:xfrm>
          <a:prstGeom prst="line">
            <a:avLst/>
          </a:prstGeom>
          <a:ln w="57150">
            <a:solidFill>
              <a:srgbClr val="00A88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87435" y="4714636"/>
            <a:ext cx="5915025" cy="923330"/>
          </a:xfrm>
          <a:prstGeom prst="rect">
            <a:avLst/>
          </a:prstGeom>
          <a:noFill/>
        </p:spPr>
        <p:txBody>
          <a:bodyPr wrap="square" rtlCol="0">
            <a:spAutoFit/>
          </a:bodyPr>
          <a:lstStyle/>
          <a:p>
            <a:pPr algn="ctr"/>
            <a:r>
              <a:rPr lang="en-GB" dirty="0" smtClean="0"/>
              <a:t>If an atom were blown up to the size of Wembley Stadium, its nucleus would only be the size of marble!</a:t>
            </a:r>
          </a:p>
          <a:p>
            <a:pPr algn="ctr"/>
            <a:r>
              <a:rPr lang="en-GB" i="1" dirty="0" smtClean="0"/>
              <a:t>Images courtesy of Wikipedia </a:t>
            </a:r>
            <a:endParaRPr lang="en-GB" i="1" dirty="0"/>
          </a:p>
        </p:txBody>
      </p:sp>
    </p:spTree>
    <p:extLst>
      <p:ext uri="{BB962C8B-B14F-4D97-AF65-F5344CB8AC3E}">
        <p14:creationId xmlns:p14="http://schemas.microsoft.com/office/powerpoint/2010/main" val="2847222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E3F3EF"/>
              </a:clrFrom>
              <a:clrTo>
                <a:srgbClr val="E3F3EF">
                  <a:alpha val="0"/>
                </a:srgbClr>
              </a:clrTo>
            </a:clrChange>
          </a:blip>
          <a:stretch>
            <a:fillRect/>
          </a:stretch>
        </p:blipFill>
        <p:spPr>
          <a:xfrm>
            <a:off x="1250794" y="600423"/>
            <a:ext cx="10363200" cy="4038600"/>
          </a:xfrm>
          <a:prstGeom prst="rect">
            <a:avLst/>
          </a:prstGeom>
        </p:spPr>
      </p:pic>
      <p:sp>
        <p:nvSpPr>
          <p:cNvPr id="2" name="Title 1"/>
          <p:cNvSpPr>
            <a:spLocks noGrp="1"/>
          </p:cNvSpPr>
          <p:nvPr>
            <p:ph type="title"/>
          </p:nvPr>
        </p:nvSpPr>
        <p:spPr/>
        <p:txBody>
          <a:bodyPr/>
          <a:lstStyle/>
          <a:p>
            <a:r>
              <a:rPr lang="en-GB" dirty="0" smtClean="0"/>
              <a:t>ISOTOPES</a:t>
            </a:r>
            <a:endParaRPr lang="en-GB" dirty="0"/>
          </a:p>
        </p:txBody>
      </p:sp>
      <p:sp>
        <p:nvSpPr>
          <p:cNvPr id="5" name="TextBox 4"/>
          <p:cNvSpPr txBox="1"/>
          <p:nvPr/>
        </p:nvSpPr>
        <p:spPr>
          <a:xfrm>
            <a:off x="1854799" y="5022754"/>
            <a:ext cx="2557381" cy="369332"/>
          </a:xfrm>
          <a:prstGeom prst="rect">
            <a:avLst/>
          </a:prstGeom>
          <a:noFill/>
        </p:spPr>
        <p:txBody>
          <a:bodyPr wrap="square" rtlCol="0">
            <a:spAutoFit/>
          </a:bodyPr>
          <a:lstStyle/>
          <a:p>
            <a:pPr algn="ctr"/>
            <a:r>
              <a:rPr lang="en-GB" dirty="0"/>
              <a:t>99.9885</a:t>
            </a:r>
            <a:r>
              <a:rPr lang="en-GB" dirty="0" smtClean="0"/>
              <a:t>%</a:t>
            </a:r>
            <a:endParaRPr lang="en-GB" dirty="0"/>
          </a:p>
        </p:txBody>
      </p:sp>
      <p:sp>
        <p:nvSpPr>
          <p:cNvPr id="6" name="TextBox 5"/>
          <p:cNvSpPr txBox="1"/>
          <p:nvPr/>
        </p:nvSpPr>
        <p:spPr>
          <a:xfrm>
            <a:off x="5675952" y="4985830"/>
            <a:ext cx="2557381" cy="369332"/>
          </a:xfrm>
          <a:prstGeom prst="rect">
            <a:avLst/>
          </a:prstGeom>
          <a:noFill/>
        </p:spPr>
        <p:txBody>
          <a:bodyPr wrap="square" rtlCol="0">
            <a:spAutoFit/>
          </a:bodyPr>
          <a:lstStyle/>
          <a:p>
            <a:pPr algn="ctr"/>
            <a:r>
              <a:rPr lang="en-GB" dirty="0"/>
              <a:t>0.0115</a:t>
            </a:r>
            <a:r>
              <a:rPr lang="en-GB" dirty="0" smtClean="0"/>
              <a:t>%</a:t>
            </a:r>
            <a:endParaRPr lang="en-GB" dirty="0"/>
          </a:p>
        </p:txBody>
      </p:sp>
      <p:sp>
        <p:nvSpPr>
          <p:cNvPr id="7" name="TextBox 6"/>
          <p:cNvSpPr txBox="1"/>
          <p:nvPr/>
        </p:nvSpPr>
        <p:spPr>
          <a:xfrm>
            <a:off x="9632338" y="4985830"/>
            <a:ext cx="2557381" cy="369332"/>
          </a:xfrm>
          <a:prstGeom prst="rect">
            <a:avLst/>
          </a:prstGeom>
          <a:noFill/>
        </p:spPr>
        <p:txBody>
          <a:bodyPr wrap="square" rtlCol="0">
            <a:spAutoFit/>
          </a:bodyPr>
          <a:lstStyle/>
          <a:p>
            <a:pPr algn="ctr"/>
            <a:r>
              <a:rPr lang="en-GB" dirty="0" smtClean="0"/>
              <a:t>Very Rare</a:t>
            </a:r>
            <a:endParaRPr lang="en-GB" dirty="0"/>
          </a:p>
        </p:txBody>
      </p:sp>
      <p:sp>
        <p:nvSpPr>
          <p:cNvPr id="8" name="TextBox 7"/>
          <p:cNvSpPr txBox="1"/>
          <p:nvPr/>
        </p:nvSpPr>
        <p:spPr>
          <a:xfrm>
            <a:off x="13008" y="4559181"/>
            <a:ext cx="1761889" cy="1200329"/>
          </a:xfrm>
          <a:prstGeom prst="rect">
            <a:avLst/>
          </a:prstGeom>
          <a:noFill/>
        </p:spPr>
        <p:txBody>
          <a:bodyPr wrap="square" rtlCol="0">
            <a:spAutoFit/>
          </a:bodyPr>
          <a:lstStyle/>
          <a:p>
            <a:pPr algn="ctr"/>
            <a:r>
              <a:rPr lang="en-GB" dirty="0" smtClean="0">
                <a:solidFill>
                  <a:srgbClr val="00A88F"/>
                </a:solidFill>
              </a:rPr>
              <a:t>Percentage of all Hydrogen atoms occurring naturally</a:t>
            </a:r>
            <a:endParaRPr lang="en-GB" dirty="0">
              <a:solidFill>
                <a:srgbClr val="00A88F"/>
              </a:solidFill>
            </a:endParaRPr>
          </a:p>
        </p:txBody>
      </p:sp>
    </p:spTree>
    <p:extLst>
      <p:ext uri="{BB962C8B-B14F-4D97-AF65-F5344CB8AC3E}">
        <p14:creationId xmlns:p14="http://schemas.microsoft.com/office/powerpoint/2010/main" val="3946519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RADIOACTIVITY</a:t>
            </a:r>
            <a:endParaRPr lang="en-GB" dirty="0"/>
          </a:p>
        </p:txBody>
      </p:sp>
      <p:sp>
        <p:nvSpPr>
          <p:cNvPr id="3" name="Content Placeholder 2"/>
          <p:cNvSpPr>
            <a:spLocks noGrp="1"/>
          </p:cNvSpPr>
          <p:nvPr>
            <p:ph idx="1"/>
          </p:nvPr>
        </p:nvSpPr>
        <p:spPr>
          <a:xfrm>
            <a:off x="80593" y="1391661"/>
            <a:ext cx="7699065" cy="1230678"/>
          </a:xfrm>
        </p:spPr>
        <p:txBody>
          <a:bodyPr>
            <a:normAutofit/>
          </a:bodyPr>
          <a:lstStyle/>
          <a:p>
            <a:pPr marL="0" indent="0" algn="ctr">
              <a:buNone/>
            </a:pPr>
            <a:r>
              <a:rPr lang="en-GB" sz="2400" dirty="0" smtClean="0"/>
              <a:t>Some combinations of Protons and Neutrons are unstable (right), but can become stable through radioactive decay emitting one of these particles:</a:t>
            </a:r>
            <a:endParaRPr lang="en-GB" sz="2400" dirty="0"/>
          </a:p>
        </p:txBody>
      </p:sp>
      <p:pic>
        <p:nvPicPr>
          <p:cNvPr id="3074" name="Picture 2" descr="http://upload.wikimedia.org/wikipedia/commons/thumb/c/c4/Table_isotopes_en.svg/580px-Table_isotopes_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028" y="80597"/>
            <a:ext cx="3950750" cy="5653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566" y="5085067"/>
            <a:ext cx="8076434" cy="646331"/>
          </a:xfrm>
          <a:prstGeom prst="rect">
            <a:avLst/>
          </a:prstGeom>
          <a:noFill/>
        </p:spPr>
        <p:txBody>
          <a:bodyPr wrap="square" rtlCol="0">
            <a:spAutoFit/>
          </a:bodyPr>
          <a:lstStyle/>
          <a:p>
            <a:pPr algn="ctr"/>
            <a:r>
              <a:rPr lang="en-GB" dirty="0" smtClean="0"/>
              <a:t>The number of protons and neutrons determines which type of decay happens</a:t>
            </a:r>
          </a:p>
          <a:p>
            <a:pPr algn="ctr"/>
            <a:r>
              <a:rPr lang="en-GB" i="1" dirty="0" smtClean="0"/>
              <a:t>Image courtesy of Wikipedia </a:t>
            </a:r>
            <a:endParaRPr lang="en-GB" i="1" dirty="0"/>
          </a:p>
        </p:txBody>
      </p:sp>
      <p:pic>
        <p:nvPicPr>
          <p:cNvPr id="4" name="Picture 3"/>
          <p:cNvPicPr>
            <a:picLocks noChangeAspect="1"/>
          </p:cNvPicPr>
          <p:nvPr/>
        </p:nvPicPr>
        <p:blipFill>
          <a:blip r:embed="rId3">
            <a:clrChange>
              <a:clrFrom>
                <a:srgbClr val="E3F3EF"/>
              </a:clrFrom>
              <a:clrTo>
                <a:srgbClr val="E3F3EF">
                  <a:alpha val="0"/>
                </a:srgbClr>
              </a:clrTo>
            </a:clrChange>
          </a:blip>
          <a:stretch>
            <a:fillRect/>
          </a:stretch>
        </p:blipFill>
        <p:spPr>
          <a:xfrm>
            <a:off x="382587" y="2639346"/>
            <a:ext cx="1876425" cy="1685925"/>
          </a:xfrm>
          <a:prstGeom prst="rect">
            <a:avLst/>
          </a:prstGeom>
        </p:spPr>
      </p:pic>
      <p:pic>
        <p:nvPicPr>
          <p:cNvPr id="6" name="Picture 5"/>
          <p:cNvPicPr>
            <a:picLocks noChangeAspect="1"/>
          </p:cNvPicPr>
          <p:nvPr/>
        </p:nvPicPr>
        <p:blipFill>
          <a:blip r:embed="rId4">
            <a:clrChange>
              <a:clrFrom>
                <a:srgbClr val="E3F3EF"/>
              </a:clrFrom>
              <a:clrTo>
                <a:srgbClr val="E3F3EF">
                  <a:alpha val="0"/>
                </a:srgbClr>
              </a:clrTo>
            </a:clrChange>
          </a:blip>
          <a:stretch>
            <a:fillRect/>
          </a:stretch>
        </p:blipFill>
        <p:spPr>
          <a:xfrm>
            <a:off x="3053825" y="3035053"/>
            <a:ext cx="876300" cy="838200"/>
          </a:xfrm>
          <a:prstGeom prst="rect">
            <a:avLst/>
          </a:prstGeom>
        </p:spPr>
      </p:pic>
      <p:pic>
        <p:nvPicPr>
          <p:cNvPr id="8" name="Picture 7"/>
          <p:cNvPicPr>
            <a:picLocks noChangeAspect="1"/>
          </p:cNvPicPr>
          <p:nvPr/>
        </p:nvPicPr>
        <p:blipFill>
          <a:blip r:embed="rId5">
            <a:clrChange>
              <a:clrFrom>
                <a:srgbClr val="FFF3DC"/>
              </a:clrFrom>
              <a:clrTo>
                <a:srgbClr val="FFF3DC">
                  <a:alpha val="0"/>
                </a:srgbClr>
              </a:clrTo>
            </a:clrChange>
          </a:blip>
          <a:stretch>
            <a:fillRect/>
          </a:stretch>
        </p:blipFill>
        <p:spPr>
          <a:xfrm>
            <a:off x="5059250" y="3106922"/>
            <a:ext cx="762000" cy="819150"/>
          </a:xfrm>
          <a:prstGeom prst="rect">
            <a:avLst/>
          </a:prstGeom>
        </p:spPr>
      </p:pic>
      <p:pic>
        <p:nvPicPr>
          <p:cNvPr id="9" name="Picture 8"/>
          <p:cNvPicPr>
            <a:picLocks noChangeAspect="1"/>
          </p:cNvPicPr>
          <p:nvPr/>
        </p:nvPicPr>
        <p:blipFill>
          <a:blip r:embed="rId6">
            <a:clrChange>
              <a:clrFrom>
                <a:srgbClr val="E3F3EF"/>
              </a:clrFrom>
              <a:clrTo>
                <a:srgbClr val="E3F3EF">
                  <a:alpha val="0"/>
                </a:srgbClr>
              </a:clrTo>
            </a:clrChange>
          </a:blip>
          <a:stretch>
            <a:fillRect/>
          </a:stretch>
        </p:blipFill>
        <p:spPr>
          <a:xfrm>
            <a:off x="6695487" y="2639346"/>
            <a:ext cx="1162050" cy="1419225"/>
          </a:xfrm>
          <a:prstGeom prst="rect">
            <a:avLst/>
          </a:prstGeom>
        </p:spPr>
      </p:pic>
      <p:sp>
        <p:nvSpPr>
          <p:cNvPr id="11" name="TextBox 10"/>
          <p:cNvSpPr txBox="1"/>
          <p:nvPr/>
        </p:nvSpPr>
        <p:spPr>
          <a:xfrm>
            <a:off x="420465" y="4251129"/>
            <a:ext cx="1771639" cy="646331"/>
          </a:xfrm>
          <a:prstGeom prst="rect">
            <a:avLst/>
          </a:prstGeom>
          <a:noFill/>
        </p:spPr>
        <p:txBody>
          <a:bodyPr wrap="none" rtlCol="0">
            <a:spAutoFit/>
          </a:bodyPr>
          <a:lstStyle/>
          <a:p>
            <a:pPr algn="ctr"/>
            <a:r>
              <a:rPr lang="en-GB" dirty="0" smtClean="0">
                <a:solidFill>
                  <a:srgbClr val="00A88F"/>
                </a:solidFill>
                <a:cs typeface="Arial" panose="020B0604020202020204" pitchFamily="34" charset="0"/>
              </a:rPr>
              <a:t>Alpha Particle</a:t>
            </a:r>
          </a:p>
          <a:p>
            <a:pPr algn="ctr"/>
            <a:r>
              <a:rPr lang="en-GB" dirty="0" smtClean="0">
                <a:solidFill>
                  <a:srgbClr val="00A88F"/>
                </a:solidFill>
                <a:cs typeface="Arial" panose="020B0604020202020204" pitchFamily="34" charset="0"/>
              </a:rPr>
              <a:t>(Helium nucleus)</a:t>
            </a:r>
            <a:endParaRPr lang="en-GB" dirty="0">
              <a:solidFill>
                <a:srgbClr val="00A88F"/>
              </a:solidFill>
              <a:cs typeface="Arial" panose="020B0604020202020204" pitchFamily="34" charset="0"/>
            </a:endParaRPr>
          </a:p>
        </p:txBody>
      </p:sp>
      <p:sp>
        <p:nvSpPr>
          <p:cNvPr id="12" name="TextBox 11"/>
          <p:cNvSpPr txBox="1"/>
          <p:nvPr/>
        </p:nvSpPr>
        <p:spPr>
          <a:xfrm>
            <a:off x="2438472" y="4251129"/>
            <a:ext cx="1998304" cy="646331"/>
          </a:xfrm>
          <a:prstGeom prst="rect">
            <a:avLst/>
          </a:prstGeom>
          <a:noFill/>
        </p:spPr>
        <p:txBody>
          <a:bodyPr wrap="none" rtlCol="0">
            <a:spAutoFit/>
          </a:bodyPr>
          <a:lstStyle/>
          <a:p>
            <a:pPr algn="ctr"/>
            <a:r>
              <a:rPr lang="en-GB" dirty="0" smtClean="0">
                <a:solidFill>
                  <a:srgbClr val="00A88F"/>
                </a:solidFill>
                <a:cs typeface="Arial" panose="020B0604020202020204" pitchFamily="34" charset="0"/>
              </a:rPr>
              <a:t>Beta Minus Particle</a:t>
            </a:r>
          </a:p>
          <a:p>
            <a:pPr algn="ctr"/>
            <a:r>
              <a:rPr lang="en-GB" dirty="0" smtClean="0">
                <a:solidFill>
                  <a:srgbClr val="00A88F"/>
                </a:solidFill>
                <a:cs typeface="Arial" panose="020B0604020202020204" pitchFamily="34" charset="0"/>
              </a:rPr>
              <a:t>(electron)</a:t>
            </a:r>
            <a:endParaRPr lang="en-GB" dirty="0">
              <a:solidFill>
                <a:srgbClr val="00A88F"/>
              </a:solidFill>
              <a:cs typeface="Arial" panose="020B0604020202020204" pitchFamily="34" charset="0"/>
            </a:endParaRPr>
          </a:p>
        </p:txBody>
      </p:sp>
      <p:sp>
        <p:nvSpPr>
          <p:cNvPr id="13" name="TextBox 12"/>
          <p:cNvSpPr txBox="1"/>
          <p:nvPr/>
        </p:nvSpPr>
        <p:spPr>
          <a:xfrm>
            <a:off x="4591693" y="4257600"/>
            <a:ext cx="1797929" cy="646331"/>
          </a:xfrm>
          <a:prstGeom prst="rect">
            <a:avLst/>
          </a:prstGeom>
          <a:noFill/>
        </p:spPr>
        <p:txBody>
          <a:bodyPr wrap="none" rtlCol="0">
            <a:spAutoFit/>
          </a:bodyPr>
          <a:lstStyle/>
          <a:p>
            <a:pPr algn="ctr"/>
            <a:r>
              <a:rPr lang="en-GB" dirty="0" smtClean="0">
                <a:solidFill>
                  <a:srgbClr val="00A88F"/>
                </a:solidFill>
                <a:cs typeface="Arial" panose="020B0604020202020204" pitchFamily="34" charset="0"/>
              </a:rPr>
              <a:t>Beta Plus Particle</a:t>
            </a:r>
          </a:p>
          <a:p>
            <a:pPr algn="ctr"/>
            <a:r>
              <a:rPr lang="en-GB" dirty="0" smtClean="0">
                <a:solidFill>
                  <a:srgbClr val="00A88F"/>
                </a:solidFill>
                <a:cs typeface="Arial" panose="020B0604020202020204" pitchFamily="34" charset="0"/>
              </a:rPr>
              <a:t>(positron)</a:t>
            </a:r>
            <a:endParaRPr lang="en-GB" dirty="0">
              <a:solidFill>
                <a:srgbClr val="00A88F"/>
              </a:solidFill>
              <a:cs typeface="Arial" panose="020B0604020202020204" pitchFamily="34" charset="0"/>
            </a:endParaRPr>
          </a:p>
        </p:txBody>
      </p:sp>
      <p:sp>
        <p:nvSpPr>
          <p:cNvPr id="14" name="TextBox 13"/>
          <p:cNvSpPr txBox="1"/>
          <p:nvPr/>
        </p:nvSpPr>
        <p:spPr>
          <a:xfrm>
            <a:off x="6630129" y="4243313"/>
            <a:ext cx="1308884" cy="646331"/>
          </a:xfrm>
          <a:prstGeom prst="rect">
            <a:avLst/>
          </a:prstGeom>
          <a:noFill/>
        </p:spPr>
        <p:txBody>
          <a:bodyPr wrap="none" rtlCol="0">
            <a:spAutoFit/>
          </a:bodyPr>
          <a:lstStyle/>
          <a:p>
            <a:pPr algn="ctr"/>
            <a:r>
              <a:rPr lang="en-GB" dirty="0" smtClean="0">
                <a:solidFill>
                  <a:srgbClr val="00A88F"/>
                </a:solidFill>
                <a:cs typeface="Arial" panose="020B0604020202020204" pitchFamily="34" charset="0"/>
              </a:rPr>
              <a:t>Gamma Ray</a:t>
            </a:r>
          </a:p>
          <a:p>
            <a:pPr algn="ctr"/>
            <a:r>
              <a:rPr lang="en-GB" dirty="0" smtClean="0">
                <a:solidFill>
                  <a:srgbClr val="00A88F"/>
                </a:solidFill>
                <a:cs typeface="Arial" panose="020B0604020202020204" pitchFamily="34" charset="0"/>
              </a:rPr>
              <a:t>(photon)</a:t>
            </a:r>
            <a:endParaRPr lang="en-GB" dirty="0">
              <a:solidFill>
                <a:srgbClr val="00A88F"/>
              </a:solidFill>
              <a:cs typeface="Arial" panose="020B0604020202020204" pitchFamily="34" charset="0"/>
            </a:endParaRPr>
          </a:p>
        </p:txBody>
      </p:sp>
    </p:spTree>
    <p:extLst>
      <p:ext uri="{BB962C8B-B14F-4D97-AF65-F5344CB8AC3E}">
        <p14:creationId xmlns:p14="http://schemas.microsoft.com/office/powerpoint/2010/main" val="1259205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E3F3F0"/>
              </a:clrFrom>
              <a:clrTo>
                <a:srgbClr val="E3F3F0">
                  <a:alpha val="0"/>
                </a:srgbClr>
              </a:clrTo>
            </a:clrChange>
          </a:blip>
          <a:stretch>
            <a:fillRect/>
          </a:stretch>
        </p:blipFill>
        <p:spPr>
          <a:xfrm>
            <a:off x="0" y="2097404"/>
            <a:ext cx="12192000" cy="3550920"/>
          </a:xfrm>
          <a:prstGeom prst="rect">
            <a:avLst/>
          </a:prstGeom>
        </p:spPr>
      </p:pic>
      <p:sp>
        <p:nvSpPr>
          <p:cNvPr id="2" name="Title 1"/>
          <p:cNvSpPr>
            <a:spLocks noGrp="1"/>
          </p:cNvSpPr>
          <p:nvPr>
            <p:ph type="title"/>
          </p:nvPr>
        </p:nvSpPr>
        <p:spPr/>
        <p:txBody>
          <a:bodyPr/>
          <a:lstStyle/>
          <a:p>
            <a:r>
              <a:rPr lang="en-GB" dirty="0" smtClean="0"/>
              <a:t>NUCLEAR FUSION</a:t>
            </a:r>
            <a:endParaRPr lang="en-GB" dirty="0"/>
          </a:p>
        </p:txBody>
      </p:sp>
      <p:pic>
        <p:nvPicPr>
          <p:cNvPr id="4098" name="Picture 2" descr="Sun cut-away."/>
          <p:cNvPicPr>
            <a:picLocks noChangeAspect="1" noChangeArrowheads="1"/>
          </p:cNvPicPr>
          <p:nvPr/>
        </p:nvPicPr>
        <p:blipFill rotWithShape="1">
          <a:blip r:embed="rId3">
            <a:extLst>
              <a:ext uri="{28A0092B-C50C-407E-A947-70E740481C1C}">
                <a14:useLocalDpi xmlns:a14="http://schemas.microsoft.com/office/drawing/2010/main" val="0"/>
              </a:ext>
            </a:extLst>
          </a:blip>
          <a:srcRect l="5506" t="6488" r="7975" b="6994"/>
          <a:stretch/>
        </p:blipFill>
        <p:spPr bwMode="auto">
          <a:xfrm>
            <a:off x="6266298" y="197064"/>
            <a:ext cx="2987248" cy="2987248"/>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6361" y="1539270"/>
            <a:ext cx="5428098" cy="1200329"/>
          </a:xfrm>
          <a:prstGeom prst="rect">
            <a:avLst/>
          </a:prstGeom>
          <a:noFill/>
        </p:spPr>
        <p:txBody>
          <a:bodyPr wrap="square" rtlCol="0">
            <a:spAutoFit/>
          </a:bodyPr>
          <a:lstStyle/>
          <a:p>
            <a:pPr algn="ctr"/>
            <a:r>
              <a:rPr lang="en-GB" dirty="0" smtClean="0"/>
              <a:t>Fusion occurs in the Sun’s core. The light it produces takes 5,000 years to reach the surface and then a further 8 minutes to get to us.</a:t>
            </a:r>
          </a:p>
          <a:p>
            <a:pPr algn="ctr"/>
            <a:r>
              <a:rPr lang="en-GB" i="1" dirty="0" smtClean="0"/>
              <a:t>Images courtesy of NASA/SOHO</a:t>
            </a:r>
            <a:endParaRPr lang="en-GB" i="1" dirty="0"/>
          </a:p>
        </p:txBody>
      </p:sp>
      <p:pic>
        <p:nvPicPr>
          <p:cNvPr id="1028" name="Picture 4" descr="http://upload.wikimedia.org/wikipedia/commons/thumb/6/6f/Earth_Eastern_Hemisphere.jpg/1024px-Earth_Eastern_Hemisphe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9822" y="224223"/>
            <a:ext cx="1037859" cy="1037859"/>
          </a:xfrm>
          <a:prstGeom prst="ellipse">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a:xfrm>
            <a:off x="9464731" y="1027906"/>
            <a:ext cx="981307" cy="468352"/>
          </a:xfrm>
          <a:custGeom>
            <a:avLst/>
            <a:gdLst>
              <a:gd name="connsiteX0" fmla="*/ 0 w 981307"/>
              <a:gd name="connsiteY0" fmla="*/ 468352 h 468352"/>
              <a:gd name="connsiteX1" fmla="*/ 156117 w 981307"/>
              <a:gd name="connsiteY1" fmla="*/ 234176 h 468352"/>
              <a:gd name="connsiteX2" fmla="*/ 412595 w 981307"/>
              <a:gd name="connsiteY2" fmla="*/ 301083 h 468352"/>
              <a:gd name="connsiteX3" fmla="*/ 568712 w 981307"/>
              <a:gd name="connsiteY3" fmla="*/ 89210 h 468352"/>
              <a:gd name="connsiteX4" fmla="*/ 858644 w 981307"/>
              <a:gd name="connsiteY4" fmla="*/ 144966 h 468352"/>
              <a:gd name="connsiteX5" fmla="*/ 981307 w 981307"/>
              <a:gd name="connsiteY5" fmla="*/ 0 h 4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307" h="468352">
                <a:moveTo>
                  <a:pt x="0" y="468352"/>
                </a:moveTo>
                <a:cubicBezTo>
                  <a:pt x="43675" y="365203"/>
                  <a:pt x="87351" y="262054"/>
                  <a:pt x="156117" y="234176"/>
                </a:cubicBezTo>
                <a:cubicBezTo>
                  <a:pt x="224883" y="206298"/>
                  <a:pt x="343829" y="325244"/>
                  <a:pt x="412595" y="301083"/>
                </a:cubicBezTo>
                <a:cubicBezTo>
                  <a:pt x="481361" y="276922"/>
                  <a:pt x="494371" y="115229"/>
                  <a:pt x="568712" y="89210"/>
                </a:cubicBezTo>
                <a:cubicBezTo>
                  <a:pt x="643053" y="63191"/>
                  <a:pt x="789878" y="159834"/>
                  <a:pt x="858644" y="144966"/>
                </a:cubicBezTo>
                <a:cubicBezTo>
                  <a:pt x="927410" y="130098"/>
                  <a:pt x="954358" y="65049"/>
                  <a:pt x="981307" y="0"/>
                </a:cubicBezTo>
              </a:path>
            </a:pathLst>
          </a:custGeom>
          <a:noFill/>
          <a:ln w="28575">
            <a:solidFill>
              <a:srgbClr val="00A88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88F"/>
              </a:solidFill>
            </a:endParaRPr>
          </a:p>
        </p:txBody>
      </p:sp>
    </p:spTree>
    <p:extLst>
      <p:ext uri="{BB962C8B-B14F-4D97-AF65-F5344CB8AC3E}">
        <p14:creationId xmlns:p14="http://schemas.microsoft.com/office/powerpoint/2010/main" val="1344526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E3F3EF"/>
              </a:clrFrom>
              <a:clrTo>
                <a:srgbClr val="E3F3EF">
                  <a:alpha val="0"/>
                </a:srgbClr>
              </a:clrTo>
            </a:clrChange>
          </a:blip>
          <a:stretch>
            <a:fillRect/>
          </a:stretch>
        </p:blipFill>
        <p:spPr>
          <a:xfrm>
            <a:off x="14514" y="624117"/>
            <a:ext cx="12168255" cy="4890406"/>
          </a:xfrm>
          <a:prstGeom prst="rect">
            <a:avLst/>
          </a:prstGeom>
        </p:spPr>
      </p:pic>
      <p:sp>
        <p:nvSpPr>
          <p:cNvPr id="2" name="Title 1"/>
          <p:cNvSpPr>
            <a:spLocks noGrp="1"/>
          </p:cNvSpPr>
          <p:nvPr>
            <p:ph type="title"/>
          </p:nvPr>
        </p:nvSpPr>
        <p:spPr/>
        <p:txBody>
          <a:bodyPr/>
          <a:lstStyle/>
          <a:p>
            <a:r>
              <a:rPr lang="en-GB" dirty="0" smtClean="0"/>
              <a:t>NUCLEAR FISSION</a:t>
            </a:r>
            <a:endParaRPr lang="en-GB" dirty="0"/>
          </a:p>
        </p:txBody>
      </p:sp>
      <p:sp>
        <p:nvSpPr>
          <p:cNvPr id="5" name="Right Brace 4"/>
          <p:cNvSpPr/>
          <p:nvPr/>
        </p:nvSpPr>
        <p:spPr>
          <a:xfrm rot="5400000">
            <a:off x="1755809" y="3111065"/>
            <a:ext cx="461913" cy="360292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p:cNvSpPr txBox="1"/>
          <p:nvPr/>
        </p:nvSpPr>
        <p:spPr>
          <a:xfrm>
            <a:off x="715899" y="5081590"/>
            <a:ext cx="2557381" cy="646331"/>
          </a:xfrm>
          <a:prstGeom prst="rect">
            <a:avLst/>
          </a:prstGeom>
          <a:noFill/>
        </p:spPr>
        <p:txBody>
          <a:bodyPr wrap="square" rtlCol="0">
            <a:spAutoFit/>
          </a:bodyPr>
          <a:lstStyle/>
          <a:p>
            <a:pPr algn="ctr"/>
            <a:r>
              <a:rPr lang="en-GB" dirty="0" smtClean="0"/>
              <a:t>Neutron captured in Uranium-235 nucleus</a:t>
            </a:r>
            <a:endParaRPr lang="en-GB" dirty="0"/>
          </a:p>
        </p:txBody>
      </p:sp>
      <p:sp>
        <p:nvSpPr>
          <p:cNvPr id="8" name="TextBox 7"/>
          <p:cNvSpPr txBox="1"/>
          <p:nvPr/>
        </p:nvSpPr>
        <p:spPr>
          <a:xfrm>
            <a:off x="3788227" y="5081589"/>
            <a:ext cx="4775200" cy="646331"/>
          </a:xfrm>
          <a:prstGeom prst="rect">
            <a:avLst/>
          </a:prstGeom>
          <a:noFill/>
        </p:spPr>
        <p:txBody>
          <a:bodyPr wrap="square" rtlCol="0">
            <a:spAutoFit/>
          </a:bodyPr>
          <a:lstStyle/>
          <a:p>
            <a:pPr algn="ctr"/>
            <a:r>
              <a:rPr lang="en-GB" dirty="0" smtClean="0"/>
              <a:t>Unstable nucleus breaks apart (fissures) to become stable. This is just one way it can split.</a:t>
            </a:r>
            <a:endParaRPr lang="en-GB" dirty="0"/>
          </a:p>
        </p:txBody>
      </p:sp>
      <p:sp>
        <p:nvSpPr>
          <p:cNvPr id="3" name="TextBox 2"/>
          <p:cNvSpPr txBox="1"/>
          <p:nvPr/>
        </p:nvSpPr>
        <p:spPr>
          <a:xfrm>
            <a:off x="998837" y="4516293"/>
            <a:ext cx="2101609" cy="261610"/>
          </a:xfrm>
          <a:prstGeom prst="rect">
            <a:avLst/>
          </a:prstGeom>
          <a:noFill/>
        </p:spPr>
        <p:txBody>
          <a:bodyPr wrap="square" rtlCol="0">
            <a:spAutoFit/>
          </a:bodyPr>
          <a:lstStyle/>
          <a:p>
            <a:pPr algn="ctr"/>
            <a:r>
              <a:rPr lang="en-GB" sz="1100" dirty="0" smtClean="0">
                <a:solidFill>
                  <a:srgbClr val="00A88F"/>
                </a:solidFill>
              </a:rPr>
              <a:t>92 protons, 143 neutrons</a:t>
            </a:r>
            <a:endParaRPr lang="en-GB" sz="1100" dirty="0">
              <a:solidFill>
                <a:srgbClr val="00A88F"/>
              </a:solidFill>
            </a:endParaRPr>
          </a:p>
        </p:txBody>
      </p:sp>
      <p:sp>
        <p:nvSpPr>
          <p:cNvPr id="10" name="TextBox 9"/>
          <p:cNvSpPr txBox="1"/>
          <p:nvPr/>
        </p:nvSpPr>
        <p:spPr>
          <a:xfrm>
            <a:off x="4810782" y="4512113"/>
            <a:ext cx="2101609" cy="261610"/>
          </a:xfrm>
          <a:prstGeom prst="rect">
            <a:avLst/>
          </a:prstGeom>
          <a:noFill/>
        </p:spPr>
        <p:txBody>
          <a:bodyPr wrap="square" rtlCol="0">
            <a:spAutoFit/>
          </a:bodyPr>
          <a:lstStyle/>
          <a:p>
            <a:pPr algn="ctr"/>
            <a:r>
              <a:rPr lang="en-GB" sz="1100" dirty="0" smtClean="0">
                <a:solidFill>
                  <a:srgbClr val="00A88F"/>
                </a:solidFill>
              </a:rPr>
              <a:t>92 protons, 144 neutrons</a:t>
            </a:r>
            <a:endParaRPr lang="en-GB" sz="1100" dirty="0">
              <a:solidFill>
                <a:srgbClr val="00A88F"/>
              </a:solidFill>
            </a:endParaRPr>
          </a:p>
        </p:txBody>
      </p:sp>
      <p:sp>
        <p:nvSpPr>
          <p:cNvPr id="11" name="TextBox 10"/>
          <p:cNvSpPr txBox="1"/>
          <p:nvPr/>
        </p:nvSpPr>
        <p:spPr>
          <a:xfrm>
            <a:off x="9822792" y="1604487"/>
            <a:ext cx="2101609" cy="261610"/>
          </a:xfrm>
          <a:prstGeom prst="rect">
            <a:avLst/>
          </a:prstGeom>
          <a:noFill/>
        </p:spPr>
        <p:txBody>
          <a:bodyPr wrap="square" rtlCol="0">
            <a:spAutoFit/>
          </a:bodyPr>
          <a:lstStyle/>
          <a:p>
            <a:pPr algn="ctr"/>
            <a:r>
              <a:rPr lang="en-GB" sz="1100" dirty="0" smtClean="0">
                <a:solidFill>
                  <a:srgbClr val="00A88F"/>
                </a:solidFill>
              </a:rPr>
              <a:t>36 protons, 56 neutrons</a:t>
            </a:r>
            <a:endParaRPr lang="en-GB" sz="1100" dirty="0">
              <a:solidFill>
                <a:srgbClr val="00A88F"/>
              </a:solidFill>
            </a:endParaRPr>
          </a:p>
        </p:txBody>
      </p:sp>
      <p:sp>
        <p:nvSpPr>
          <p:cNvPr id="12" name="TextBox 11"/>
          <p:cNvSpPr txBox="1"/>
          <p:nvPr/>
        </p:nvSpPr>
        <p:spPr>
          <a:xfrm>
            <a:off x="9878547" y="4831130"/>
            <a:ext cx="2101609" cy="261610"/>
          </a:xfrm>
          <a:prstGeom prst="rect">
            <a:avLst/>
          </a:prstGeom>
          <a:noFill/>
        </p:spPr>
        <p:txBody>
          <a:bodyPr wrap="square" rtlCol="0">
            <a:spAutoFit/>
          </a:bodyPr>
          <a:lstStyle/>
          <a:p>
            <a:pPr algn="ctr"/>
            <a:r>
              <a:rPr lang="en-GB" sz="1100" dirty="0" smtClean="0">
                <a:solidFill>
                  <a:srgbClr val="00A88F"/>
                </a:solidFill>
              </a:rPr>
              <a:t>56 protons, 85 neutrons</a:t>
            </a:r>
            <a:endParaRPr lang="en-GB" sz="1100" dirty="0">
              <a:solidFill>
                <a:srgbClr val="00A88F"/>
              </a:solidFill>
            </a:endParaRPr>
          </a:p>
        </p:txBody>
      </p:sp>
    </p:spTree>
    <p:extLst>
      <p:ext uri="{BB962C8B-B14F-4D97-AF65-F5344CB8AC3E}">
        <p14:creationId xmlns:p14="http://schemas.microsoft.com/office/powerpoint/2010/main" val="1477141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CHAIN REACTIONS</a:t>
            </a:r>
            <a:endParaRPr lang="en-GB" dirty="0"/>
          </a:p>
        </p:txBody>
      </p:sp>
      <p:sp>
        <p:nvSpPr>
          <p:cNvPr id="5" name="TextBox 4"/>
          <p:cNvSpPr txBox="1"/>
          <p:nvPr/>
        </p:nvSpPr>
        <p:spPr>
          <a:xfrm>
            <a:off x="6223001" y="4364825"/>
            <a:ext cx="5839282" cy="1477328"/>
          </a:xfrm>
          <a:prstGeom prst="rect">
            <a:avLst/>
          </a:prstGeom>
          <a:noFill/>
        </p:spPr>
        <p:txBody>
          <a:bodyPr wrap="square" rtlCol="0">
            <a:spAutoFit/>
          </a:bodyPr>
          <a:lstStyle/>
          <a:p>
            <a:pPr algn="ctr"/>
            <a:r>
              <a:rPr lang="en-GB" dirty="0" smtClean="0"/>
              <a:t>Nuclear weapons rely on runaway chain reactions. The first atomic bombs used fission chain reactions (like that on the left) whereas in modern atomic weapons energy is released though both fission and fusion.</a:t>
            </a:r>
          </a:p>
          <a:p>
            <a:pPr algn="ctr"/>
            <a:r>
              <a:rPr lang="en-GB" i="1" dirty="0" smtClean="0"/>
              <a:t>Image courtesy </a:t>
            </a:r>
            <a:r>
              <a:rPr lang="en-GB" i="1" dirty="0"/>
              <a:t>of </a:t>
            </a:r>
            <a:r>
              <a:rPr lang="en-GB" i="1" dirty="0" smtClean="0"/>
              <a:t>National </a:t>
            </a:r>
            <a:r>
              <a:rPr lang="en-GB" i="1" dirty="0"/>
              <a:t>Nuclear Security Administration</a:t>
            </a:r>
            <a:endParaRPr lang="en-GB" i="1" dirty="0" smtClean="0"/>
          </a:p>
        </p:txBody>
      </p:sp>
      <p:pic>
        <p:nvPicPr>
          <p:cNvPr id="4" name="Picture 3"/>
          <p:cNvPicPr>
            <a:picLocks noChangeAspect="1"/>
          </p:cNvPicPr>
          <p:nvPr/>
        </p:nvPicPr>
        <p:blipFill>
          <a:blip r:embed="rId2">
            <a:clrChange>
              <a:clrFrom>
                <a:srgbClr val="CAE8E2"/>
              </a:clrFrom>
              <a:clrTo>
                <a:srgbClr val="CAE8E2">
                  <a:alpha val="0"/>
                </a:srgbClr>
              </a:clrTo>
            </a:clrChange>
          </a:blip>
          <a:stretch>
            <a:fillRect/>
          </a:stretch>
        </p:blipFill>
        <p:spPr>
          <a:xfrm>
            <a:off x="273520" y="1188432"/>
            <a:ext cx="5724508" cy="4544711"/>
          </a:xfrm>
          <a:prstGeom prst="rect">
            <a:avLst/>
          </a:prstGeom>
        </p:spPr>
      </p:pic>
      <p:pic>
        <p:nvPicPr>
          <p:cNvPr id="5124" name="Picture 4" descr="http://upload.wikimedia.org/wikipedia/commons/7/79/Operation_Upshot-Knothole_-_Badger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108" y="89250"/>
            <a:ext cx="5089852" cy="432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829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clrChange>
              <a:clrFrom>
                <a:srgbClr val="E3F3EF"/>
              </a:clrFrom>
              <a:clrTo>
                <a:srgbClr val="E3F3EF">
                  <a:alpha val="0"/>
                </a:srgbClr>
              </a:clrTo>
            </a:clrChange>
          </a:blip>
          <a:stretch>
            <a:fillRect/>
          </a:stretch>
        </p:blipFill>
        <p:spPr>
          <a:xfrm>
            <a:off x="188547" y="2628901"/>
            <a:ext cx="1500234" cy="1612900"/>
          </a:xfrm>
          <a:prstGeom prst="rect">
            <a:avLst/>
          </a:prstGeom>
        </p:spPr>
      </p:pic>
      <p:sp>
        <p:nvSpPr>
          <p:cNvPr id="2" name="Title 1"/>
          <p:cNvSpPr>
            <a:spLocks noGrp="1"/>
          </p:cNvSpPr>
          <p:nvPr>
            <p:ph type="title"/>
          </p:nvPr>
        </p:nvSpPr>
        <p:spPr/>
        <p:txBody>
          <a:bodyPr/>
          <a:lstStyle/>
          <a:p>
            <a:r>
              <a:rPr lang="en-GB" dirty="0" smtClean="0"/>
              <a:t>ROUNDUP</a:t>
            </a:r>
            <a:endParaRPr lang="en-GB" dirty="0"/>
          </a:p>
        </p:txBody>
      </p:sp>
      <p:sp>
        <p:nvSpPr>
          <p:cNvPr id="14" name="Content Placeholder 2"/>
          <p:cNvSpPr>
            <a:spLocks noGrp="1"/>
          </p:cNvSpPr>
          <p:nvPr>
            <p:ph idx="1"/>
          </p:nvPr>
        </p:nvSpPr>
        <p:spPr>
          <a:xfrm>
            <a:off x="1937031" y="1690688"/>
            <a:ext cx="10231524" cy="4077066"/>
          </a:xfrm>
        </p:spPr>
        <p:txBody>
          <a:bodyPr>
            <a:normAutofit/>
          </a:bodyPr>
          <a:lstStyle/>
          <a:p>
            <a:pPr marL="0" indent="0">
              <a:buNone/>
            </a:pPr>
            <a:r>
              <a:rPr lang="en-GB" sz="2500" dirty="0" smtClean="0"/>
              <a:t>Atomic nuclei are formed of protons and neutrons</a:t>
            </a:r>
          </a:p>
          <a:p>
            <a:pPr marL="0" indent="0">
              <a:buNone/>
            </a:pPr>
            <a:r>
              <a:rPr lang="en-GB" sz="2500" dirty="0"/>
              <a:t> </a:t>
            </a:r>
            <a:r>
              <a:rPr lang="en-GB" sz="2500" dirty="0" smtClean="0"/>
              <a:t>      Isotopes of an element contain different numbers of neutrons</a:t>
            </a:r>
          </a:p>
          <a:p>
            <a:pPr marL="0" indent="0">
              <a:buNone/>
            </a:pPr>
            <a:r>
              <a:rPr lang="en-GB" sz="2500" dirty="0" smtClean="0"/>
              <a:t>         Unstable nuclei undergo radioactive decay (alpha, beta, gamma)</a:t>
            </a:r>
          </a:p>
          <a:p>
            <a:pPr marL="0" indent="0">
              <a:buNone/>
            </a:pPr>
            <a:r>
              <a:rPr lang="en-GB" sz="2500" dirty="0" smtClean="0"/>
              <a:t>          Fusion in the Sun combines protons forming Helium + lots of energy</a:t>
            </a:r>
          </a:p>
          <a:p>
            <a:pPr marL="0" indent="0">
              <a:buNone/>
            </a:pPr>
            <a:r>
              <a:rPr lang="en-GB" sz="2500" dirty="0" smtClean="0"/>
              <a:t>         Fission splits heavy nuclei into lighter elements</a:t>
            </a:r>
          </a:p>
          <a:p>
            <a:pPr marL="0" indent="0">
              <a:buNone/>
            </a:pPr>
            <a:r>
              <a:rPr lang="en-GB" sz="2500" dirty="0" smtClean="0"/>
              <a:t>      This can lead to a chain reaction of nuclear fission</a:t>
            </a:r>
          </a:p>
        </p:txBody>
      </p:sp>
      <p:pic>
        <p:nvPicPr>
          <p:cNvPr id="3" name="Picture 2"/>
          <p:cNvPicPr>
            <a:picLocks noChangeAspect="1"/>
          </p:cNvPicPr>
          <p:nvPr/>
        </p:nvPicPr>
        <p:blipFill>
          <a:blip r:embed="rId3">
            <a:clrChange>
              <a:clrFrom>
                <a:srgbClr val="E3F3EF"/>
              </a:clrFrom>
              <a:clrTo>
                <a:srgbClr val="E3F3EF">
                  <a:alpha val="0"/>
                </a:srgbClr>
              </a:clrTo>
            </a:clrChange>
          </a:blip>
          <a:stretch>
            <a:fillRect/>
          </a:stretch>
        </p:blipFill>
        <p:spPr>
          <a:xfrm rot="18868203">
            <a:off x="1102393" y="2112091"/>
            <a:ext cx="1104900" cy="419100"/>
          </a:xfrm>
          <a:prstGeom prst="rect">
            <a:avLst/>
          </a:prstGeom>
        </p:spPr>
      </p:pic>
      <p:pic>
        <p:nvPicPr>
          <p:cNvPr id="15" name="Picture 14"/>
          <p:cNvPicPr>
            <a:picLocks noChangeAspect="1"/>
          </p:cNvPicPr>
          <p:nvPr/>
        </p:nvPicPr>
        <p:blipFill>
          <a:blip r:embed="rId3">
            <a:clrChange>
              <a:clrFrom>
                <a:srgbClr val="E3F3EF"/>
              </a:clrFrom>
              <a:clrTo>
                <a:srgbClr val="E3F3EF">
                  <a:alpha val="0"/>
                </a:srgbClr>
              </a:clrTo>
            </a:clrChange>
          </a:blip>
          <a:stretch>
            <a:fillRect/>
          </a:stretch>
        </p:blipFill>
        <p:spPr>
          <a:xfrm rot="19812760">
            <a:off x="1454243" y="2419350"/>
            <a:ext cx="1104900" cy="419100"/>
          </a:xfrm>
          <a:prstGeom prst="rect">
            <a:avLst/>
          </a:prstGeom>
        </p:spPr>
      </p:pic>
      <p:pic>
        <p:nvPicPr>
          <p:cNvPr id="16" name="Picture 15"/>
          <p:cNvPicPr>
            <a:picLocks noChangeAspect="1"/>
          </p:cNvPicPr>
          <p:nvPr/>
        </p:nvPicPr>
        <p:blipFill>
          <a:blip r:embed="rId3">
            <a:clrChange>
              <a:clrFrom>
                <a:srgbClr val="E3F3EF"/>
              </a:clrFrom>
              <a:clrTo>
                <a:srgbClr val="E3F3EF">
                  <a:alpha val="0"/>
                </a:srgbClr>
              </a:clrTo>
            </a:clrChange>
          </a:blip>
          <a:stretch>
            <a:fillRect/>
          </a:stretch>
        </p:blipFill>
        <p:spPr>
          <a:xfrm rot="21019435">
            <a:off x="1590676" y="2795917"/>
            <a:ext cx="1104900" cy="419100"/>
          </a:xfrm>
          <a:prstGeom prst="rect">
            <a:avLst/>
          </a:prstGeom>
        </p:spPr>
      </p:pic>
      <p:pic>
        <p:nvPicPr>
          <p:cNvPr id="17" name="Picture 16"/>
          <p:cNvPicPr>
            <a:picLocks noChangeAspect="1"/>
          </p:cNvPicPr>
          <p:nvPr/>
        </p:nvPicPr>
        <p:blipFill>
          <a:blip r:embed="rId3">
            <a:clrChange>
              <a:clrFrom>
                <a:srgbClr val="E3F3EF"/>
              </a:clrFrom>
              <a:clrTo>
                <a:srgbClr val="E3F3EF">
                  <a:alpha val="0"/>
                </a:srgbClr>
              </a:clrTo>
            </a:clrChange>
          </a:blip>
          <a:stretch>
            <a:fillRect/>
          </a:stretch>
        </p:blipFill>
        <p:spPr>
          <a:xfrm>
            <a:off x="1641016" y="3106506"/>
            <a:ext cx="1104900" cy="419100"/>
          </a:xfrm>
          <a:prstGeom prst="rect">
            <a:avLst/>
          </a:prstGeom>
        </p:spPr>
      </p:pic>
      <p:pic>
        <p:nvPicPr>
          <p:cNvPr id="18" name="Picture 17"/>
          <p:cNvPicPr>
            <a:picLocks noChangeAspect="1"/>
          </p:cNvPicPr>
          <p:nvPr/>
        </p:nvPicPr>
        <p:blipFill>
          <a:blip r:embed="rId3">
            <a:clrChange>
              <a:clrFrom>
                <a:srgbClr val="E3F3EF"/>
              </a:clrFrom>
              <a:clrTo>
                <a:srgbClr val="E3F3EF">
                  <a:alpha val="0"/>
                </a:srgbClr>
              </a:clrTo>
            </a:clrChange>
          </a:blip>
          <a:stretch>
            <a:fillRect/>
          </a:stretch>
        </p:blipFill>
        <p:spPr>
          <a:xfrm rot="962740">
            <a:off x="1625421" y="3413955"/>
            <a:ext cx="1104900" cy="419100"/>
          </a:xfrm>
          <a:prstGeom prst="rect">
            <a:avLst/>
          </a:prstGeom>
        </p:spPr>
      </p:pic>
      <p:pic>
        <p:nvPicPr>
          <p:cNvPr id="19" name="Picture 18"/>
          <p:cNvPicPr>
            <a:picLocks noChangeAspect="1"/>
          </p:cNvPicPr>
          <p:nvPr/>
        </p:nvPicPr>
        <p:blipFill>
          <a:blip r:embed="rId3">
            <a:clrChange>
              <a:clrFrom>
                <a:srgbClr val="E3F3EF"/>
              </a:clrFrom>
              <a:clrTo>
                <a:srgbClr val="E3F3EF">
                  <a:alpha val="0"/>
                </a:srgbClr>
              </a:clrTo>
            </a:clrChange>
          </a:blip>
          <a:stretch>
            <a:fillRect/>
          </a:stretch>
        </p:blipFill>
        <p:spPr>
          <a:xfrm rot="2070826">
            <a:off x="1469436" y="3760777"/>
            <a:ext cx="1104900" cy="419100"/>
          </a:xfrm>
          <a:prstGeom prst="rect">
            <a:avLst/>
          </a:prstGeom>
        </p:spPr>
      </p:pic>
    </p:spTree>
    <p:extLst>
      <p:ext uri="{BB962C8B-B14F-4D97-AF65-F5344CB8AC3E}">
        <p14:creationId xmlns:p14="http://schemas.microsoft.com/office/powerpoint/2010/main" val="347999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916</TotalTime>
  <Words>336</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Office Theme</vt:lpstr>
      <vt:lpstr>1_Office Theme</vt:lpstr>
      <vt:lpstr>FISSION AND FUSION</vt:lpstr>
      <vt:lpstr>SESSION INTRODUCTION</vt:lpstr>
      <vt:lpstr>ATOMIC STRUCTURE</vt:lpstr>
      <vt:lpstr>ISOTOPES</vt:lpstr>
      <vt:lpstr>RADIOACTIVITY</vt:lpstr>
      <vt:lpstr>NUCLEAR FUSION</vt:lpstr>
      <vt:lpstr>NUCLEAR FISSION</vt:lpstr>
      <vt:lpstr>CHAIN REACTIONS</vt:lpstr>
      <vt:lpstr>ROUNDUP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Fission and Fusion</dc:title>
  <dc:creator>tomhorner</dc:creator>
  <cp:lastModifiedBy>Martin Archer</cp:lastModifiedBy>
  <cp:revision>79</cp:revision>
  <dcterms:created xsi:type="dcterms:W3CDTF">2014-01-31T14:38:15Z</dcterms:created>
  <dcterms:modified xsi:type="dcterms:W3CDTF">2015-01-07T14:49:09Z</dcterms:modified>
</cp:coreProperties>
</file>