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7" r:id="rId6"/>
    <p:sldId id="260" r:id="rId7"/>
    <p:sldId id="27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horner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1D1"/>
    <a:srgbClr val="1692CE"/>
    <a:srgbClr val="DEEDF6"/>
    <a:srgbClr val="2DADE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878" autoAdjust="0"/>
  </p:normalViewPr>
  <p:slideViewPr>
    <p:cSldViewPr snapToGrid="0">
      <p:cViewPr varScale="1">
        <p:scale>
          <a:sx n="82" d="100"/>
          <a:sy n="82" d="100"/>
        </p:scale>
        <p:origin x="15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41A53-BF05-42EF-A980-B84FA363AA82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64ED7-03BB-4137-B2B7-98DFB036B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8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64ED7-03BB-4137-B2B7-98DFB036B1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64ED7-03BB-4137-B2B7-98DFB036B1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1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64ED7-03BB-4137-B2B7-98DFB036B1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0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64ED7-03BB-4137-B2B7-98DFB036B1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0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2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2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1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91D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3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4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4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8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3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4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8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DF6"/>
          </a:solidFill>
          <a:ln>
            <a:solidFill>
              <a:srgbClr val="DE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96F9-927A-402E-8709-2D4CFC775055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75701" y="5708694"/>
            <a:ext cx="2429933" cy="9365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588793"/>
            <a:ext cx="12192000" cy="1269206"/>
          </a:xfrm>
          <a:prstGeom prst="rect">
            <a:avLst/>
          </a:prstGeom>
          <a:solidFill>
            <a:srgbClr val="2B91D1"/>
          </a:solidFill>
          <a:ln>
            <a:solidFill>
              <a:srgbClr val="2B9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5558" y="5588793"/>
            <a:ext cx="3219450" cy="12287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94700" y="5607842"/>
            <a:ext cx="3467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7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B91D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30786"/>
            <a:ext cx="6682154" cy="976312"/>
          </a:xfrm>
        </p:spPr>
        <p:txBody>
          <a:bodyPr/>
          <a:lstStyle/>
          <a:p>
            <a:r>
              <a:rPr lang="en-GB" dirty="0" smtClean="0"/>
              <a:t>PARTICLE PHYSICS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929" y="2600583"/>
            <a:ext cx="3315275" cy="2660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5" y="105875"/>
            <a:ext cx="3548429" cy="27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ROUNDUP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71" y="1796438"/>
            <a:ext cx="278587" cy="316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49" y="2301585"/>
            <a:ext cx="278587" cy="316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18" y="2790709"/>
            <a:ext cx="278587" cy="316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58" y="3768957"/>
            <a:ext cx="247335" cy="328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57" y="3272759"/>
            <a:ext cx="247335" cy="328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4870" y="4266566"/>
            <a:ext cx="247335" cy="328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6659" y="4775265"/>
            <a:ext cx="247335" cy="32859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7831" y="1690688"/>
            <a:ext cx="9231923" cy="407706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Quarks are amongst the smallest things in the universe</a:t>
            </a:r>
          </a:p>
          <a:p>
            <a:pPr marL="0" indent="0">
              <a:buNone/>
            </a:pPr>
            <a:r>
              <a:rPr lang="en-GB" dirty="0" smtClean="0"/>
              <a:t>They combine to make baryons and mesons</a:t>
            </a:r>
          </a:p>
          <a:p>
            <a:pPr marL="0" indent="0">
              <a:buNone/>
            </a:pPr>
            <a:r>
              <a:rPr lang="en-GB" dirty="0" smtClean="0"/>
              <a:t>Other particles called leptons aren’t made of quarks</a:t>
            </a:r>
          </a:p>
          <a:p>
            <a:pPr marL="0" indent="0">
              <a:buNone/>
            </a:pPr>
            <a:r>
              <a:rPr lang="en-GB" dirty="0" smtClean="0"/>
              <a:t>Quarks combine according to certain rules (charge and colour)</a:t>
            </a:r>
          </a:p>
          <a:p>
            <a:pPr marL="0" indent="0">
              <a:buNone/>
            </a:pPr>
            <a:r>
              <a:rPr lang="en-GB" dirty="0" smtClean="0"/>
              <a:t>Particle interactions conserve certain numbers and not others</a:t>
            </a:r>
          </a:p>
          <a:p>
            <a:pPr marL="0" indent="0">
              <a:buNone/>
            </a:pPr>
            <a:r>
              <a:rPr lang="en-GB" dirty="0" smtClean="0"/>
              <a:t>Forces are carried through particles called bosons</a:t>
            </a:r>
          </a:p>
          <a:p>
            <a:pPr marL="0" indent="0">
              <a:buNone/>
            </a:pPr>
            <a:r>
              <a:rPr lang="en-GB" dirty="0" smtClean="0"/>
              <a:t>Beta decay is governed by the weak force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28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09549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INTRODUCTION</a:t>
            </a:r>
            <a:endParaRPr lang="en-GB" dirty="0">
              <a:latin typeface="+mn-lt"/>
            </a:endParaRPr>
          </a:p>
        </p:txBody>
      </p:sp>
      <p:pic>
        <p:nvPicPr>
          <p:cNvPr id="1026" name="Picture 2" descr="https://cds.cern.ch/record/1633370/files/Htautau1.png?subformat=icon-14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t="16363" b="34340"/>
          <a:stretch/>
        </p:blipFill>
        <p:spPr bwMode="auto">
          <a:xfrm>
            <a:off x="1570892" y="1477109"/>
            <a:ext cx="9068533" cy="32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0892" y="4821406"/>
            <a:ext cx="906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recorded tracks of sub atomic particles resulting from the collision of two protons in the ATLAS experiment at the Large Hadron Collider at CERN. </a:t>
            </a:r>
            <a:r>
              <a:rPr lang="en-GB" i="1" dirty="0" smtClean="0"/>
              <a:t>Image courtesy of CERN.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623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SMALLEST THINGS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67" y="1526566"/>
            <a:ext cx="1041494" cy="982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958" y="1505115"/>
            <a:ext cx="1061145" cy="100219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259" y="3561064"/>
            <a:ext cx="1048044" cy="9890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265" y="3561064"/>
            <a:ext cx="1067696" cy="100219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38200" y="2675313"/>
            <a:ext cx="133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692CE"/>
                </a:solidFill>
              </a:rPr>
              <a:t>Up quark</a:t>
            </a:r>
            <a:br>
              <a:rPr lang="en-GB" dirty="0" smtClean="0">
                <a:solidFill>
                  <a:srgbClr val="1692CE"/>
                </a:solidFill>
              </a:rPr>
            </a:br>
            <a:r>
              <a:rPr lang="en-GB" dirty="0" smtClean="0">
                <a:solidFill>
                  <a:srgbClr val="1692CE"/>
                </a:solidFill>
              </a:rPr>
              <a:t>Charge +2/3</a:t>
            </a:r>
            <a:endParaRPr lang="en-GB" dirty="0">
              <a:solidFill>
                <a:srgbClr val="1692C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900" y="4656957"/>
            <a:ext cx="15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1692CE"/>
                </a:solidFill>
              </a:rPr>
              <a:t>Antiup</a:t>
            </a:r>
            <a:r>
              <a:rPr lang="en-GB" dirty="0" smtClean="0">
                <a:solidFill>
                  <a:srgbClr val="1692CE"/>
                </a:solidFill>
              </a:rPr>
              <a:t> quark</a:t>
            </a:r>
            <a:br>
              <a:rPr lang="en-GB" dirty="0" smtClean="0">
                <a:solidFill>
                  <a:srgbClr val="1692CE"/>
                </a:solidFill>
              </a:rPr>
            </a:br>
            <a:r>
              <a:rPr lang="en-GB" dirty="0" smtClean="0">
                <a:solidFill>
                  <a:srgbClr val="1692CE"/>
                </a:solidFill>
              </a:rPr>
              <a:t>Charge -2/3</a:t>
            </a:r>
            <a:endParaRPr lang="en-GB" dirty="0">
              <a:solidFill>
                <a:srgbClr val="1692C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38558" y="4656957"/>
            <a:ext cx="180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1692CE"/>
                </a:solidFill>
              </a:rPr>
              <a:t>Antidown</a:t>
            </a:r>
            <a:r>
              <a:rPr lang="en-GB" dirty="0" smtClean="0">
                <a:solidFill>
                  <a:srgbClr val="1692CE"/>
                </a:solidFill>
              </a:rPr>
              <a:t> quark</a:t>
            </a:r>
            <a:br>
              <a:rPr lang="en-GB" dirty="0" smtClean="0">
                <a:solidFill>
                  <a:srgbClr val="1692CE"/>
                </a:solidFill>
              </a:rPr>
            </a:br>
            <a:r>
              <a:rPr lang="en-GB" dirty="0" smtClean="0">
                <a:solidFill>
                  <a:srgbClr val="1692CE"/>
                </a:solidFill>
              </a:rPr>
              <a:t>Charge +1/3</a:t>
            </a:r>
            <a:endParaRPr lang="en-GB" dirty="0">
              <a:solidFill>
                <a:srgbClr val="1692C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87764" y="4656957"/>
            <a:ext cx="193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1692CE"/>
                </a:solidFill>
              </a:rPr>
              <a:t>Antistrange</a:t>
            </a:r>
            <a:r>
              <a:rPr lang="en-GB" dirty="0" smtClean="0">
                <a:solidFill>
                  <a:srgbClr val="1692CE"/>
                </a:solidFill>
              </a:rPr>
              <a:t> quark +1/3</a:t>
            </a:r>
            <a:endParaRPr lang="en-GB" dirty="0">
              <a:solidFill>
                <a:srgbClr val="1692C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96662" y="2701224"/>
            <a:ext cx="133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692CE"/>
                </a:solidFill>
              </a:rPr>
              <a:t>Down quark</a:t>
            </a:r>
            <a:br>
              <a:rPr lang="en-GB" dirty="0" smtClean="0">
                <a:solidFill>
                  <a:srgbClr val="1692CE"/>
                </a:solidFill>
              </a:rPr>
            </a:br>
            <a:r>
              <a:rPr lang="en-GB" dirty="0" smtClean="0">
                <a:solidFill>
                  <a:srgbClr val="1692CE"/>
                </a:solidFill>
              </a:rPr>
              <a:t>Charge -1/3</a:t>
            </a:r>
            <a:endParaRPr lang="en-GB" dirty="0">
              <a:solidFill>
                <a:srgbClr val="1692C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69429" y="2672339"/>
            <a:ext cx="155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692CE"/>
                </a:solidFill>
              </a:rPr>
              <a:t>Strange quark</a:t>
            </a:r>
            <a:br>
              <a:rPr lang="en-GB" dirty="0" smtClean="0">
                <a:solidFill>
                  <a:srgbClr val="1692CE"/>
                </a:solidFill>
              </a:rPr>
            </a:br>
            <a:r>
              <a:rPr lang="en-GB" dirty="0" smtClean="0">
                <a:solidFill>
                  <a:srgbClr val="1692CE"/>
                </a:solidFill>
              </a:rPr>
              <a:t>Charge -1/3</a:t>
            </a:r>
            <a:endParaRPr lang="en-GB" dirty="0">
              <a:solidFill>
                <a:srgbClr val="1692CE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34624" y="0"/>
            <a:ext cx="3583632" cy="3892062"/>
            <a:chOff x="7575330" y="152399"/>
            <a:chExt cx="3930870" cy="4269186"/>
          </a:xfrm>
        </p:grpSpPr>
        <p:pic>
          <p:nvPicPr>
            <p:cNvPr id="2050" name="Picture 2" descr="http://sbhep-nt.physics.sunysb.edu/HEP/AcceleratorGroup/1000px-Standard_Model_of_Elementary_Particles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330" y="164452"/>
              <a:ext cx="3930870" cy="4257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8551208" y="152399"/>
              <a:ext cx="1677176" cy="644769"/>
            </a:xfrm>
            <a:prstGeom prst="rect">
              <a:avLst/>
            </a:prstGeom>
            <a:solidFill>
              <a:srgbClr val="DEEDF6"/>
            </a:solidFill>
            <a:ln>
              <a:solidFill>
                <a:srgbClr val="DEED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370515" y="4081947"/>
            <a:ext cx="541117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Above: The Standard </a:t>
            </a:r>
            <a:r>
              <a:rPr lang="en-GB" dirty="0"/>
              <a:t>M</a:t>
            </a:r>
            <a:r>
              <a:rPr lang="en-GB" dirty="0" smtClean="0"/>
              <a:t>odel of particle physics showing all six quarks with leptons (electron-like particles) and bosons (force carriers). </a:t>
            </a:r>
            <a:r>
              <a:rPr lang="en-GB" i="1" dirty="0" smtClean="0"/>
              <a:t>Image courtesy of CERN.</a:t>
            </a:r>
          </a:p>
          <a:p>
            <a:pPr>
              <a:spcAft>
                <a:spcPts val="600"/>
              </a:spcAft>
            </a:pPr>
            <a:r>
              <a:rPr lang="en-GB" dirty="0"/>
              <a:t>Left: </a:t>
            </a:r>
            <a:r>
              <a:rPr lang="en-GB" dirty="0" smtClean="0"/>
              <a:t>Three </a:t>
            </a:r>
            <a:r>
              <a:rPr lang="en-GB" dirty="0"/>
              <a:t>of the six quarks with their </a:t>
            </a:r>
            <a:r>
              <a:rPr lang="en-GB" dirty="0" smtClean="0"/>
              <a:t>antiparticles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458" y="1526566"/>
            <a:ext cx="1053459" cy="993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3458" y="3561064"/>
            <a:ext cx="1034909" cy="9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SLIGHTLY BIGGER THINGS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77" y="2175101"/>
            <a:ext cx="1444591" cy="1118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77" y="3843608"/>
            <a:ext cx="1423560" cy="1100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996" y="2088490"/>
            <a:ext cx="953486" cy="108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780" y="2087900"/>
            <a:ext cx="953486" cy="108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374" y="2069488"/>
            <a:ext cx="953486" cy="1081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6360" y="3700163"/>
            <a:ext cx="846524" cy="1124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9885" y="3793302"/>
            <a:ext cx="846524" cy="1124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8111" y="3700163"/>
            <a:ext cx="846524" cy="1124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5002" y="3704148"/>
            <a:ext cx="846524" cy="1124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8868" y="4920916"/>
            <a:ext cx="157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B91D1"/>
                </a:solidFill>
              </a:rPr>
              <a:t>Proton</a:t>
            </a:r>
            <a:endParaRPr lang="en-GB" dirty="0">
              <a:solidFill>
                <a:srgbClr val="2B91D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3996" y="1445694"/>
            <a:ext cx="157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B91D1"/>
                </a:solidFill>
              </a:rPr>
              <a:t>Mesons</a:t>
            </a:r>
            <a:endParaRPr lang="en-GB" b="1" dirty="0">
              <a:solidFill>
                <a:srgbClr val="2B91D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868" y="3275097"/>
            <a:ext cx="157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B91D1"/>
                </a:solidFill>
              </a:rPr>
              <a:t>Neutron</a:t>
            </a:r>
            <a:endParaRPr lang="en-GB" dirty="0">
              <a:solidFill>
                <a:srgbClr val="2B91D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030" y="1445694"/>
            <a:ext cx="157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B91D1"/>
                </a:solidFill>
              </a:rPr>
              <a:t>Baryons</a:t>
            </a:r>
            <a:endParaRPr lang="en-GB" b="1" dirty="0">
              <a:solidFill>
                <a:srgbClr val="2B91D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8541" y="3219385"/>
            <a:ext cx="157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2B91D1"/>
                </a:solidFill>
              </a:rPr>
              <a:t>Kaons</a:t>
            </a:r>
            <a:endParaRPr lang="en-GB" dirty="0">
              <a:solidFill>
                <a:srgbClr val="2B91D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0352" y="4894930"/>
            <a:ext cx="157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2B91D1"/>
                </a:solidFill>
              </a:rPr>
              <a:t>Pions</a:t>
            </a:r>
            <a:endParaRPr lang="en-GB" dirty="0">
              <a:solidFill>
                <a:srgbClr val="2B91D1"/>
              </a:solidFill>
            </a:endParaRPr>
          </a:p>
        </p:txBody>
      </p:sp>
      <p:pic>
        <p:nvPicPr>
          <p:cNvPr id="1026" name="Picture 2" descr="https://cds.cern.ch/record/39472/files/23296.jpeg?subformat=icon-6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7" y="719171"/>
            <a:ext cx="4489024" cy="29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70167" y="3722048"/>
            <a:ext cx="448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Above: A bubble chamber image showing the decay of a moving K+ meson (image left) into other charged particles. The charged decay products are shown spiralling in the chamber’s applied magnetic field. </a:t>
            </a:r>
            <a:br>
              <a:rPr lang="en-GB" dirty="0" smtClean="0"/>
            </a:br>
            <a:r>
              <a:rPr lang="en-GB" i="1" dirty="0" smtClean="0"/>
              <a:t>Image courtesy of CERN.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153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dirty="0" smtClean="0"/>
              <a:t>RULES FOR COMBINATION: ELECTRIC CHARGE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744" y="2663535"/>
            <a:ext cx="950915" cy="1262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63" y="1946411"/>
            <a:ext cx="1053459" cy="993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87" y="3795446"/>
            <a:ext cx="1034909" cy="9698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1430" y="3093630"/>
            <a:ext cx="14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692CE"/>
                </a:solidFill>
              </a:rPr>
              <a:t>Charge -1/3</a:t>
            </a:r>
            <a:endParaRPr lang="en-GB" dirty="0">
              <a:solidFill>
                <a:srgbClr val="1692C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868" y="4943834"/>
            <a:ext cx="14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692CE"/>
                </a:solidFill>
              </a:rPr>
              <a:t>Charge +1/3</a:t>
            </a:r>
            <a:endParaRPr lang="en-GB" dirty="0">
              <a:solidFill>
                <a:srgbClr val="1692C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810" y="1931568"/>
            <a:ext cx="1048044" cy="989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158" y="3795446"/>
            <a:ext cx="1067696" cy="10021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36528" y="3034966"/>
            <a:ext cx="147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692CE"/>
                </a:solidFill>
              </a:rPr>
              <a:t>Charge -2/3</a:t>
            </a:r>
            <a:endParaRPr lang="en-GB" dirty="0">
              <a:solidFill>
                <a:srgbClr val="1692C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0076" y="4819455"/>
            <a:ext cx="147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692CE"/>
                </a:solidFill>
              </a:rPr>
              <a:t>Charge +1/3</a:t>
            </a:r>
            <a:endParaRPr lang="en-GB" dirty="0">
              <a:solidFill>
                <a:srgbClr val="1692C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4132" y="3962760"/>
            <a:ext cx="84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2B91D1"/>
                </a:solidFill>
              </a:rPr>
              <a:t>X</a:t>
            </a:r>
            <a:endParaRPr lang="en-GB" sz="4800" dirty="0">
              <a:solidFill>
                <a:srgbClr val="2B91D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2848" y="4107646"/>
            <a:ext cx="726308" cy="5412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500680" y="3213579"/>
            <a:ext cx="8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692CE"/>
                </a:solidFill>
              </a:rPr>
              <a:t>Charge -1/3</a:t>
            </a:r>
            <a:endParaRPr lang="en-GB" dirty="0">
              <a:solidFill>
                <a:srgbClr val="1692C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1405561"/>
            <a:ext cx="1111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electrical charge of individual quarks has to add up to a whole number. Particles cannot have fractional charge.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8078675" y="4775596"/>
            <a:ext cx="147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692CE"/>
                </a:solidFill>
              </a:rPr>
              <a:t>Charge +1/3</a:t>
            </a:r>
            <a:endParaRPr lang="en-GB" dirty="0">
              <a:solidFill>
                <a:srgbClr val="1692C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62625" y="2013060"/>
            <a:ext cx="128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692CE"/>
                </a:solidFill>
              </a:rPr>
              <a:t>Charge +1</a:t>
            </a:r>
            <a:endParaRPr lang="en-GB" dirty="0">
              <a:solidFill>
                <a:srgbClr val="1692CE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3180" y="4107645"/>
            <a:ext cx="726308" cy="54122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58809" y="2985084"/>
            <a:ext cx="133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692CE"/>
                </a:solidFill>
              </a:rPr>
              <a:t>Charge +2/3</a:t>
            </a:r>
            <a:endParaRPr lang="en-GB" dirty="0">
              <a:solidFill>
                <a:srgbClr val="1692C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3881" y="1918877"/>
            <a:ext cx="1041494" cy="9825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8373" y="2641929"/>
            <a:ext cx="1191792" cy="135222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593153" y="2023745"/>
            <a:ext cx="128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692CE"/>
                </a:solidFill>
              </a:rPr>
              <a:t>Charge 0</a:t>
            </a:r>
            <a:endParaRPr lang="en-GB" dirty="0">
              <a:solidFill>
                <a:srgbClr val="1692CE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9348" y="3397261"/>
            <a:ext cx="517902" cy="1888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2201" y="3404298"/>
            <a:ext cx="517902" cy="1888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4723" y="3360312"/>
            <a:ext cx="517902" cy="1888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173" y="3823936"/>
            <a:ext cx="1034909" cy="9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838200" y="365126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B91D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RULES FOR COMBINATION: COLOUR CHARGE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709"/>
          <a:stretch/>
        </p:blipFill>
        <p:spPr>
          <a:xfrm>
            <a:off x="292733" y="2176461"/>
            <a:ext cx="2424238" cy="2696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628"/>
          <a:stretch/>
        </p:blipFill>
        <p:spPr>
          <a:xfrm>
            <a:off x="2926098" y="2213771"/>
            <a:ext cx="2314117" cy="2670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443" y="1896371"/>
            <a:ext cx="3454481" cy="1497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803" y="3670774"/>
            <a:ext cx="3239348" cy="1551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392089"/>
            <a:ext cx="1014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colour charge of individual quarks have to “cancel out”. All particles must be “colour neutral”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4915" y="3670774"/>
            <a:ext cx="1411139" cy="1485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463" y="3906511"/>
            <a:ext cx="596398" cy="789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6973" y="4206841"/>
            <a:ext cx="517902" cy="188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64977">
            <a:off x="11056658" y="4819935"/>
            <a:ext cx="450762" cy="3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CONSERVATIONS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1388825"/>
            <a:ext cx="9495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Particle interactions must obey certain </a:t>
            </a:r>
            <a:r>
              <a:rPr lang="en-GB" dirty="0" smtClean="0"/>
              <a:t>rules, conserving certain numbers. 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971080" y="1864609"/>
            <a:ext cx="5267730" cy="3305268"/>
            <a:chOff x="1404833" y="1794270"/>
            <a:chExt cx="5267730" cy="33052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4833" y="2742850"/>
              <a:ext cx="832336" cy="6445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600" y="3868268"/>
              <a:ext cx="349381" cy="4092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0981" y="4072905"/>
              <a:ext cx="331913" cy="2445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3134" y="3676151"/>
              <a:ext cx="544035" cy="4541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93134" y="4584798"/>
              <a:ext cx="471475" cy="44470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478500" y="2787817"/>
              <a:ext cx="27803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/>
                <a:t>Baryon number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99147" y="3610860"/>
              <a:ext cx="27596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/>
                <a:t>Lepton number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99147" y="4514763"/>
              <a:ext cx="21942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dirty="0"/>
                <a:t>Strangeness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99147" y="1963796"/>
              <a:ext cx="4173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Electric charge</a:t>
              </a:r>
              <a:endParaRPr lang="en-GB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13459" y="1794270"/>
              <a:ext cx="70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>
                  <a:solidFill>
                    <a:srgbClr val="2B91D1"/>
                  </a:solidFill>
                </a:rPr>
                <a:t>+</a:t>
              </a:r>
              <a:endParaRPr lang="en-GB" sz="4800" dirty="0">
                <a:solidFill>
                  <a:srgbClr val="2B91D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FORCES WORK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29" y="1690688"/>
            <a:ext cx="10110071" cy="26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BETA DECAY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63" y="1328696"/>
            <a:ext cx="8791074" cy="34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305</Words>
  <Application>Microsoft Office PowerPoint</Application>
  <PresentationFormat>Widescreen</PresentationFormat>
  <Paragraphs>55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PARTICLE PHYSICS</vt:lpstr>
      <vt:lpstr>INTRODUCTION</vt:lpstr>
      <vt:lpstr>THE SMALLEST THINGS</vt:lpstr>
      <vt:lpstr>SLIGHTLY BIGGER THINGS</vt:lpstr>
      <vt:lpstr>RULES FOR COMBINATION: ELECTRIC CHARGE</vt:lpstr>
      <vt:lpstr>PowerPoint Presentation</vt:lpstr>
      <vt:lpstr>CONSERVATIONS</vt:lpstr>
      <vt:lpstr>HOW FORCES WORK</vt:lpstr>
      <vt:lpstr>BETA DECAY</vt:lpstr>
      <vt:lpstr>ROUNDUP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Your Own Universe</dc:title>
  <dc:creator>tomhorner</dc:creator>
  <cp:lastModifiedBy>tomhorner</cp:lastModifiedBy>
  <cp:revision>96</cp:revision>
  <dcterms:created xsi:type="dcterms:W3CDTF">2014-01-31T14:38:15Z</dcterms:created>
  <dcterms:modified xsi:type="dcterms:W3CDTF">2014-05-09T14:37:34Z</dcterms:modified>
</cp:coreProperties>
</file>