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131"/>
    <a:srgbClr val="0D9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87" autoAdjust="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52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AC7BA-6BD7-4D52-AF5D-473283C42C8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1D563-762B-4974-851B-F3F7CDBE6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5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Yourself</a:t>
            </a:r>
          </a:p>
          <a:p>
            <a:r>
              <a:rPr lang="en-GB" dirty="0" smtClean="0"/>
              <a:t>Get students to help draw the EM spectrum on board</a:t>
            </a:r>
          </a:p>
          <a:p>
            <a:r>
              <a:rPr lang="en-GB" dirty="0" smtClean="0"/>
              <a:t>Add in uses of the EM spectrum you’ve drawn</a:t>
            </a:r>
          </a:p>
          <a:p>
            <a:r>
              <a:rPr lang="en-GB" dirty="0" smtClean="0"/>
              <a:t>Land on COMMUNICATION</a:t>
            </a:r>
          </a:p>
          <a:p>
            <a:r>
              <a:rPr lang="en-GB" dirty="0" smtClean="0"/>
              <a:t>Ask for volunteer to draw a wave on the board</a:t>
            </a:r>
          </a:p>
          <a:p>
            <a:r>
              <a:rPr lang="en-GB" dirty="0" smtClean="0"/>
              <a:t>Go through concepts of amplitude, frequency and phase (they may not have done the latter)</a:t>
            </a:r>
            <a:endParaRPr lang="en-GB" dirty="0"/>
          </a:p>
          <a:p>
            <a:r>
              <a:rPr lang="en-GB" dirty="0" smtClean="0"/>
              <a:t>Is there any information on this wave?</a:t>
            </a:r>
          </a:p>
          <a:p>
            <a:r>
              <a:rPr lang="en-GB" dirty="0" smtClean="0"/>
              <a:t>How do we use EM waves for communication then?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0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Person two needs to encode the binary wave onto the carrier wave. In the case of Amplitude Shift Keying, draw a big sine wave in each box where there’s a 1 and a small sine wave where there’s a 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26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Fold the sheet over so only the carrier wave is visible.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70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Pass the sheet to Person 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2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Decode the wave to a binary wave, so put a horizontal line in the upper box where large amplitude sine waves are present and in the lower box for the small amplitude waves. Connect the lines together.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44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Turn the binary wave into binary numbers: a series of 0’s and 1’s.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6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 up the binary to see if that corresponds to a letter. If it doesn’t put a question mark to indicate an error has occurred.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48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Unfold the paper and see if the message has successfully </a:t>
            </a:r>
            <a:r>
              <a:rPr lang="en-GB" smtClean="0"/>
              <a:t>been communicated.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23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Everyone do amplitude</a:t>
            </a:r>
          </a:p>
          <a:p>
            <a:r>
              <a:rPr lang="en-GB" dirty="0" smtClean="0"/>
              <a:t>Discuss the questions</a:t>
            </a:r>
          </a:p>
          <a:p>
            <a:r>
              <a:rPr lang="en-GB" dirty="0" smtClean="0"/>
              <a:t>If time have a go at phase too</a:t>
            </a:r>
          </a:p>
          <a:p>
            <a:endParaRPr lang="en-GB" dirty="0"/>
          </a:p>
          <a:p>
            <a:r>
              <a:rPr lang="en-GB" dirty="0" smtClean="0"/>
              <a:t>Data rate here is the frequency of the carrier wave – each bit is one period. Usually have more than one period per bit (limits the number of different channels available to others) but always proportional to frequency. Fibre-broadband </a:t>
            </a:r>
            <a:r>
              <a:rPr lang="en-GB" dirty="0" smtClean="0"/>
              <a:t>(visible light) quicker </a:t>
            </a:r>
            <a:r>
              <a:rPr lang="en-GB" dirty="0" smtClean="0"/>
              <a:t>than 3 or 4G </a:t>
            </a:r>
            <a:r>
              <a:rPr lang="en-GB" dirty="0" smtClean="0"/>
              <a:t>(microwaves) due to higher frequency and thus bandwidth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63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use more levels than just two (4 amplitude levels shown on left)</a:t>
            </a:r>
          </a:p>
          <a:p>
            <a:endParaRPr lang="en-GB" dirty="0"/>
          </a:p>
          <a:p>
            <a:r>
              <a:rPr lang="en-GB" dirty="0" smtClean="0"/>
              <a:t>Combine both amplitude and phase at the same time (two amplitude and two phase levels simultaneously on right)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40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 do more levels AND both methods – this is how </a:t>
            </a:r>
            <a:r>
              <a:rPr lang="en-GB" dirty="0" err="1" smtClean="0"/>
              <a:t>wifi</a:t>
            </a:r>
            <a:r>
              <a:rPr lang="en-GB" dirty="0" smtClean="0"/>
              <a:t> 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8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is digital, conveyed in binary (zeros and ones) – the language computers talk etc.</a:t>
            </a:r>
          </a:p>
          <a:p>
            <a:r>
              <a:rPr lang="en-GB" dirty="0" smtClean="0"/>
              <a:t>We need to put that binary on a carrier wave, such as a radio wave, somehow</a:t>
            </a:r>
          </a:p>
          <a:p>
            <a:r>
              <a:rPr lang="en-GB" dirty="0" smtClean="0"/>
              <a:t>Here are two methods of doing that (introducing concepts of amplitude and phase on </a:t>
            </a:r>
            <a:r>
              <a:rPr lang="en-GB" dirty="0" smtClean="0"/>
              <a:t>board and how we change them in the two methods)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1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the game</a:t>
            </a:r>
          </a:p>
          <a:p>
            <a:r>
              <a:rPr lang="en-GB" dirty="0" smtClean="0"/>
              <a:t>Get into groups of at least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6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Make it clear everyone plays at </a:t>
            </a:r>
            <a:r>
              <a:rPr lang="en-GB" dirty="0" smtClean="0"/>
              <a:t>the same time</a:t>
            </a:r>
            <a:endParaRPr lang="en-GB" dirty="0" smtClean="0"/>
          </a:p>
          <a:p>
            <a:r>
              <a:rPr lang="en-GB" dirty="0" smtClean="0"/>
              <a:t>Three players: Person 1 (blue), Person 2 (green), and Person 3 (red)</a:t>
            </a:r>
          </a:p>
          <a:p>
            <a:r>
              <a:rPr lang="en-GB" dirty="0" smtClean="0"/>
              <a:t>Start with Person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6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Person 1 writes 3 letters. They can be capitals or lowercase. No numbers or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6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 up the binary (series of 0’s and 1’s) that corresponds to your three letters and write them 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draw the binary wave. Put horizontal lines in the upper box when the binary is 1 and in the lower box when 0. Connect these all up.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43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Fold the paper over so only the binary wave is visible.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5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pass the paper over to Person 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1D563-762B-4974-851B-F3F7CDBE6A1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6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0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8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3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5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0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0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9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4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6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2D92-A76B-4739-8665-A6CCE11B6B3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94EF-BE5E-4F70-833B-840D36A5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8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Electromagnetic Spectrum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34" y="5056628"/>
            <a:ext cx="2880366" cy="180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" y="5453797"/>
            <a:ext cx="3833519" cy="10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010775" y="1075803"/>
            <a:ext cx="628650" cy="982663"/>
          </a:xfrm>
          <a:prstGeom prst="downArrow">
            <a:avLst/>
          </a:prstGeom>
          <a:solidFill>
            <a:srgbClr val="0D9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66965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010775" y="1075803"/>
            <a:ext cx="628650" cy="982663"/>
          </a:xfrm>
          <a:prstGeom prst="downArrow">
            <a:avLst/>
          </a:prstGeom>
          <a:solidFill>
            <a:srgbClr val="0D9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66965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677525" y="1075803"/>
            <a:ext cx="628650" cy="982663"/>
          </a:xfrm>
          <a:prstGeom prst="downArrow">
            <a:avLst/>
          </a:prstGeom>
          <a:solidFill>
            <a:srgbClr val="EA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3364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677525" y="1075803"/>
            <a:ext cx="628650" cy="982663"/>
          </a:xfrm>
          <a:prstGeom prst="downArrow">
            <a:avLst/>
          </a:prstGeom>
          <a:solidFill>
            <a:srgbClr val="EA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3364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677525" y="1075803"/>
            <a:ext cx="628650" cy="982663"/>
          </a:xfrm>
          <a:prstGeom prst="downArrow">
            <a:avLst/>
          </a:prstGeom>
          <a:solidFill>
            <a:srgbClr val="EA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3364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677525" y="1075803"/>
            <a:ext cx="628650" cy="982663"/>
          </a:xfrm>
          <a:prstGeom prst="downArrow">
            <a:avLst/>
          </a:prstGeom>
          <a:solidFill>
            <a:srgbClr val="EA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3364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677525" y="1075803"/>
            <a:ext cx="628650" cy="982663"/>
          </a:xfrm>
          <a:prstGeom prst="downArrow">
            <a:avLst/>
          </a:prstGeom>
          <a:solidFill>
            <a:srgbClr val="EA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3364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1550" y="5581650"/>
            <a:ext cx="32060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SUCCESS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30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10515600" cy="1325563"/>
          </a:xfrm>
        </p:spPr>
        <p:txBody>
          <a:bodyPr/>
          <a:lstStyle/>
          <a:p>
            <a:r>
              <a:rPr lang="en-GB" dirty="0" smtClean="0"/>
              <a:t>Shift Keying</a:t>
            </a:r>
            <a:br>
              <a:rPr lang="en-GB" dirty="0" smtClean="0"/>
            </a:br>
            <a:r>
              <a:rPr lang="en-GB" sz="2400" dirty="0" smtClean="0"/>
              <a:t>(Modulation but for digital data)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325563"/>
            <a:ext cx="5516666" cy="3600000"/>
          </a:xfrm>
        </p:spPr>
      </p:pic>
      <p:sp>
        <p:nvSpPr>
          <p:cNvPr id="3" name="Rectangle 2"/>
          <p:cNvSpPr/>
          <p:nvPr/>
        </p:nvSpPr>
        <p:spPr>
          <a:xfrm>
            <a:off x="254000" y="5289696"/>
            <a:ext cx="1259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What is the data rate in terms of the properties of the carrier wave?</a:t>
            </a:r>
          </a:p>
          <a:p>
            <a:r>
              <a:rPr lang="en-GB" altLang="en-US" sz="3200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How might we increase this without changing the carrier wave?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992" y="1325113"/>
            <a:ext cx="5505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335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to get more data?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" y="2037539"/>
            <a:ext cx="6033938" cy="401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1875" y="894676"/>
            <a:ext cx="33343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More Levels</a:t>
            </a:r>
            <a:endParaRPr lang="en-GB" sz="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37539"/>
            <a:ext cx="6033938" cy="401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23958" y="894676"/>
            <a:ext cx="5178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Amplitude &amp; Phase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7802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335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to get more data?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11875" y="894676"/>
            <a:ext cx="33343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More Levels</a:t>
            </a:r>
            <a:endParaRPr lang="en-GB" sz="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23958" y="894676"/>
            <a:ext cx="5178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Amplitude &amp; Phase</a:t>
            </a:r>
            <a:endParaRPr lang="en-GB" sz="5000" dirty="0"/>
          </a:p>
        </p:txBody>
      </p:sp>
      <p:pic>
        <p:nvPicPr>
          <p:cNvPr id="9" name="Picture 2" descr="http://blog.2020media.com/wp-content/uploads/2016/02/wif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140390"/>
            <a:ext cx="2923456" cy="26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blog.2020media.com/wp-content/uploads/2016/02/wif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97" y="3140390"/>
            <a:ext cx="2923456" cy="26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506" y="2130426"/>
            <a:ext cx="6033938" cy="40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Shift Keying</a:t>
            </a:r>
            <a:br>
              <a:rPr lang="en-GB" dirty="0" smtClean="0"/>
            </a:br>
            <a:r>
              <a:rPr lang="en-GB" sz="2400" dirty="0" smtClean="0"/>
              <a:t>(Modulation but for digital data)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351523"/>
            <a:ext cx="5516666" cy="3600000"/>
          </a:xfrm>
        </p:spPr>
      </p:pic>
      <p:sp>
        <p:nvSpPr>
          <p:cNvPr id="6" name="TextBox 5"/>
          <p:cNvSpPr txBox="1"/>
          <p:nvPr/>
        </p:nvSpPr>
        <p:spPr>
          <a:xfrm>
            <a:off x="0" y="6427692"/>
            <a:ext cx="141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T&amp;M Atlantic</a:t>
            </a:r>
            <a:endParaRPr lang="en-GB" dirty="0"/>
          </a:p>
        </p:txBody>
      </p:sp>
      <p:pic>
        <p:nvPicPr>
          <p:cNvPr id="1026" name="Picture 2" descr="https://upload.wikimedia.org/wikipedia/commons/thumb/d/da/Bluetooth.svg/503px-Bluetooth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040" y="247650"/>
            <a:ext cx="121807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351073"/>
            <a:ext cx="5505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723.phobos.apple.com/us/r1000/092/Purple/v4/ed/b0/b4/edb0b4f3-a28d-e98d-1f70-cd17b6aa2c5a/mzl.vmrtzbf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2" y="1944688"/>
            <a:ext cx="4710113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nningcommunitynews.com/wp-content/uploads/2015/05/chinesewhisper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7656"/>
            <a:ext cx="68484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Let’s play a game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2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090"/>
            <a:ext cx="8519886" cy="60219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9344025" y="1075803"/>
            <a:ext cx="628650" cy="98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0029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344025" y="1075803"/>
            <a:ext cx="628650" cy="98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0029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344025" y="1075803"/>
            <a:ext cx="628650" cy="98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0029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344025" y="1075803"/>
            <a:ext cx="628650" cy="98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0029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344025" y="1075803"/>
            <a:ext cx="628650" cy="98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00290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8515350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0"/>
            <a:ext cx="10515600" cy="1325563"/>
          </a:xfrm>
        </p:spPr>
        <p:txBody>
          <a:bodyPr/>
          <a:lstStyle/>
          <a:p>
            <a:r>
              <a:rPr lang="en-GB" dirty="0" smtClean="0"/>
              <a:t>How to play the game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025" y="2363266"/>
            <a:ext cx="2183072" cy="209073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010775" y="1075803"/>
            <a:ext cx="628650" cy="982663"/>
          </a:xfrm>
          <a:prstGeom prst="downArrow">
            <a:avLst/>
          </a:prstGeom>
          <a:solidFill>
            <a:srgbClr val="0D9B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669655" y="148683"/>
            <a:ext cx="1315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Current</a:t>
            </a:r>
          </a:p>
          <a:p>
            <a:pPr algn="ctr"/>
            <a:r>
              <a:rPr lang="en-GB" sz="2800" b="1" dirty="0" smtClean="0"/>
              <a:t>Player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01175" y="4454003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1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chemeClr val="accent6"/>
                </a:solidFill>
              </a:rPr>
              <a:t>2</a:t>
            </a:r>
            <a:r>
              <a:rPr lang="en-GB" sz="3200" dirty="0" smtClean="0"/>
              <a:t>	</a:t>
            </a:r>
            <a:r>
              <a:rPr lang="en-GB" sz="3200" dirty="0" smtClean="0">
                <a:solidFill>
                  <a:srgbClr val="EA3131"/>
                </a:solidFill>
              </a:rPr>
              <a:t>3</a:t>
            </a:r>
            <a:endParaRPr lang="en-GB" sz="3200" dirty="0">
              <a:solidFill>
                <a:srgbClr val="EA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4418</TotalTime>
  <Words>732</Words>
  <Application>Microsoft Office PowerPoint</Application>
  <PresentationFormat>Widescreen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Office Theme</vt:lpstr>
      <vt:lpstr>The Electromagnetic Spectrum</vt:lpstr>
      <vt:lpstr>Shift Keying (Modulation but for digital data)</vt:lpstr>
      <vt:lpstr>Let’s play a game</vt:lpstr>
      <vt:lpstr>How to play the game</vt:lpstr>
      <vt:lpstr>How to play the game</vt:lpstr>
      <vt:lpstr>How to play the game</vt:lpstr>
      <vt:lpstr>How to play the game</vt:lpstr>
      <vt:lpstr>How to play the game</vt:lpstr>
      <vt:lpstr>How to play the game</vt:lpstr>
      <vt:lpstr>How to play the game</vt:lpstr>
      <vt:lpstr>How to play the game</vt:lpstr>
      <vt:lpstr>How to play the game</vt:lpstr>
      <vt:lpstr>How to play the game</vt:lpstr>
      <vt:lpstr>How to play the game</vt:lpstr>
      <vt:lpstr>How to play the game</vt:lpstr>
      <vt:lpstr>How to play the game</vt:lpstr>
      <vt:lpstr>Shift Keying (Modulation but for digital data)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Archer</dc:creator>
  <cp:lastModifiedBy>Martin Archer</cp:lastModifiedBy>
  <cp:revision>25</cp:revision>
  <dcterms:created xsi:type="dcterms:W3CDTF">2017-01-20T13:32:52Z</dcterms:created>
  <dcterms:modified xsi:type="dcterms:W3CDTF">2019-08-19T10:35:44Z</dcterms:modified>
</cp:coreProperties>
</file>