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4" r:id="rId14"/>
  </p:sldIdLst>
  <p:sldSz cx="18288000" cy="10287000"/>
  <p:notesSz cx="6858000" cy="9144000"/>
  <p:embeddedFontLst>
    <p:embeddedFont>
      <p:font typeface="DM Serif Display" pitchFamily="2" charset="0"/>
      <p:regular r:id="rId15"/>
    </p:embeddedFont>
    <p:embeddedFont>
      <p:font typeface="Open Sauc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19237-454C-4A3F-9246-03D1FFD90499}" v="16" dt="2025-10-20T13:46:53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a Bejar-Aylas" userId="e3947ea3-89df-4312-88af-3efd8cb55706" providerId="ADAL" clId="{ABAFBE42-0C3C-46B6-AB7C-4CD1DCBA89D4}"/>
    <pc:docChg chg="undo custSel addSld delSld modSld">
      <pc:chgData name="Katia Bejar-Aylas" userId="e3947ea3-89df-4312-88af-3efd8cb55706" providerId="ADAL" clId="{ABAFBE42-0C3C-46B6-AB7C-4CD1DCBA89D4}" dt="2025-10-20T13:47:07.080" v="285" actId="403"/>
      <pc:docMkLst>
        <pc:docMk/>
      </pc:docMkLst>
      <pc:sldChg chg="addSp delSp modSp mod">
        <pc:chgData name="Katia Bejar-Aylas" userId="e3947ea3-89df-4312-88af-3efd8cb55706" providerId="ADAL" clId="{ABAFBE42-0C3C-46B6-AB7C-4CD1DCBA89D4}" dt="2025-10-20T13:30:38.840" v="32"/>
        <pc:sldMkLst>
          <pc:docMk/>
          <pc:sldMk cId="0" sldId="257"/>
        </pc:sldMkLst>
        <pc:spChg chg="add del">
          <ac:chgData name="Katia Bejar-Aylas" userId="e3947ea3-89df-4312-88af-3efd8cb55706" providerId="ADAL" clId="{ABAFBE42-0C3C-46B6-AB7C-4CD1DCBA89D4}" dt="2025-10-20T13:27:28.938" v="7" actId="478"/>
          <ac:spMkLst>
            <pc:docMk/>
            <pc:sldMk cId="0" sldId="257"/>
            <ac:spMk id="3" creationId="{00000000-0000-0000-0000-000000000000}"/>
          </ac:spMkLst>
        </pc:spChg>
        <pc:spChg chg="del mod">
          <ac:chgData name="Katia Bejar-Aylas" userId="e3947ea3-89df-4312-88af-3efd8cb55706" providerId="ADAL" clId="{ABAFBE42-0C3C-46B6-AB7C-4CD1DCBA89D4}" dt="2025-10-20T13:30:38.840" v="32"/>
          <ac:spMkLst>
            <pc:docMk/>
            <pc:sldMk cId="0" sldId="257"/>
            <ac:spMk id="6" creationId="{00000000-0000-0000-0000-000000000000}"/>
          </ac:spMkLst>
        </pc:spChg>
        <pc:spChg chg="add del mod">
          <ac:chgData name="Katia Bejar-Aylas" userId="e3947ea3-89df-4312-88af-3efd8cb55706" providerId="ADAL" clId="{ABAFBE42-0C3C-46B6-AB7C-4CD1DCBA89D4}" dt="2025-10-20T13:30:00.061" v="22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Katia Bejar-Aylas" userId="e3947ea3-89df-4312-88af-3efd8cb55706" providerId="ADAL" clId="{ABAFBE42-0C3C-46B6-AB7C-4CD1DCBA89D4}" dt="2025-10-20T13:30:03.313" v="23" actId="478"/>
          <ac:spMkLst>
            <pc:docMk/>
            <pc:sldMk cId="0" sldId="257"/>
            <ac:spMk id="8" creationId="{00000000-0000-0000-0000-000000000000}"/>
          </ac:spMkLst>
        </pc:spChg>
        <pc:spChg chg="del">
          <ac:chgData name="Katia Bejar-Aylas" userId="e3947ea3-89df-4312-88af-3efd8cb55706" providerId="ADAL" clId="{ABAFBE42-0C3C-46B6-AB7C-4CD1DCBA89D4}" dt="2025-10-20T13:30:06.677" v="24" actId="478"/>
          <ac:spMkLst>
            <pc:docMk/>
            <pc:sldMk cId="0" sldId="257"/>
            <ac:spMk id="9" creationId="{00000000-0000-0000-0000-000000000000}"/>
          </ac:spMkLst>
        </pc:spChg>
        <pc:grpChg chg="del">
          <ac:chgData name="Katia Bejar-Aylas" userId="e3947ea3-89df-4312-88af-3efd8cb55706" providerId="ADAL" clId="{ABAFBE42-0C3C-46B6-AB7C-4CD1DCBA89D4}" dt="2025-10-20T13:30:08.957" v="25" actId="478"/>
          <ac:grpSpMkLst>
            <pc:docMk/>
            <pc:sldMk cId="0" sldId="257"/>
            <ac:grpSpMk id="4" creationId="{00000000-0000-0000-0000-000000000000}"/>
          </ac:grpSpMkLst>
        </pc:grpChg>
        <pc:picChg chg="add mod">
          <ac:chgData name="Katia Bejar-Aylas" userId="e3947ea3-89df-4312-88af-3efd8cb55706" providerId="ADAL" clId="{ABAFBE42-0C3C-46B6-AB7C-4CD1DCBA89D4}" dt="2025-10-20T13:30:29.607" v="30" actId="14100"/>
          <ac:picMkLst>
            <pc:docMk/>
            <pc:sldMk cId="0" sldId="257"/>
            <ac:picMk id="11" creationId="{62C40FF7-EF22-92F3-0D7A-20FCD3781561}"/>
          </ac:picMkLst>
        </pc:picChg>
      </pc:sldChg>
      <pc:sldChg chg="modSp mod">
        <pc:chgData name="Katia Bejar-Aylas" userId="e3947ea3-89df-4312-88af-3efd8cb55706" providerId="ADAL" clId="{ABAFBE42-0C3C-46B6-AB7C-4CD1DCBA89D4}" dt="2025-10-20T13:33:18.309" v="70" actId="1076"/>
        <pc:sldMkLst>
          <pc:docMk/>
          <pc:sldMk cId="0" sldId="258"/>
        </pc:sldMkLst>
        <pc:spChg chg="mod">
          <ac:chgData name="Katia Bejar-Aylas" userId="e3947ea3-89df-4312-88af-3efd8cb55706" providerId="ADAL" clId="{ABAFBE42-0C3C-46B6-AB7C-4CD1DCBA89D4}" dt="2025-10-20T13:33:12.727" v="69" actId="404"/>
          <ac:spMkLst>
            <pc:docMk/>
            <pc:sldMk cId="0" sldId="258"/>
            <ac:spMk id="2" creationId="{00000000-0000-0000-0000-000000000000}"/>
          </ac:spMkLst>
        </pc:spChg>
        <pc:spChg chg="mod">
          <ac:chgData name="Katia Bejar-Aylas" userId="e3947ea3-89df-4312-88af-3efd8cb55706" providerId="ADAL" clId="{ABAFBE42-0C3C-46B6-AB7C-4CD1DCBA89D4}" dt="2025-10-20T13:33:18.309" v="70" actId="1076"/>
          <ac:spMkLst>
            <pc:docMk/>
            <pc:sldMk cId="0" sldId="258"/>
            <ac:spMk id="4" creationId="{00000000-0000-0000-0000-000000000000}"/>
          </ac:spMkLst>
        </pc:spChg>
      </pc:sldChg>
      <pc:sldChg chg="addSp modSp mod">
        <pc:chgData name="Katia Bejar-Aylas" userId="e3947ea3-89df-4312-88af-3efd8cb55706" providerId="ADAL" clId="{ABAFBE42-0C3C-46B6-AB7C-4CD1DCBA89D4}" dt="2025-10-20T13:36:55.637" v="145" actId="1076"/>
        <pc:sldMkLst>
          <pc:docMk/>
          <pc:sldMk cId="0" sldId="262"/>
        </pc:sldMkLst>
        <pc:spChg chg="mod">
          <ac:chgData name="Katia Bejar-Aylas" userId="e3947ea3-89df-4312-88af-3efd8cb55706" providerId="ADAL" clId="{ABAFBE42-0C3C-46B6-AB7C-4CD1DCBA89D4}" dt="2025-10-20T13:35:43.357" v="113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Katia Bejar-Aylas" userId="e3947ea3-89df-4312-88af-3efd8cb55706" providerId="ADAL" clId="{ABAFBE42-0C3C-46B6-AB7C-4CD1DCBA89D4}" dt="2025-10-20T13:36:55.637" v="145" actId="1076"/>
          <ac:spMkLst>
            <pc:docMk/>
            <pc:sldMk cId="0" sldId="262"/>
            <ac:spMk id="3" creationId="{00000000-0000-0000-0000-000000000000}"/>
          </ac:spMkLst>
        </pc:spChg>
        <pc:spChg chg="mod">
          <ac:chgData name="Katia Bejar-Aylas" userId="e3947ea3-89df-4312-88af-3efd8cb55706" providerId="ADAL" clId="{ABAFBE42-0C3C-46B6-AB7C-4CD1DCBA89D4}" dt="2025-10-20T13:36:51.141" v="144" actId="1076"/>
          <ac:spMkLst>
            <pc:docMk/>
            <pc:sldMk cId="0" sldId="262"/>
            <ac:spMk id="4" creationId="{00000000-0000-0000-0000-000000000000}"/>
          </ac:spMkLst>
        </pc:spChg>
        <pc:spChg chg="mod">
          <ac:chgData name="Katia Bejar-Aylas" userId="e3947ea3-89df-4312-88af-3efd8cb55706" providerId="ADAL" clId="{ABAFBE42-0C3C-46B6-AB7C-4CD1DCBA89D4}" dt="2025-10-20T13:35:13.651" v="109" actId="404"/>
          <ac:spMkLst>
            <pc:docMk/>
            <pc:sldMk cId="0" sldId="262"/>
            <ac:spMk id="5" creationId="{00000000-0000-0000-0000-000000000000}"/>
          </ac:spMkLst>
        </pc:spChg>
        <pc:spChg chg="add mod">
          <ac:chgData name="Katia Bejar-Aylas" userId="e3947ea3-89df-4312-88af-3efd8cb55706" providerId="ADAL" clId="{ABAFBE42-0C3C-46B6-AB7C-4CD1DCBA89D4}" dt="2025-10-20T13:36:44.131" v="143" actId="2711"/>
          <ac:spMkLst>
            <pc:docMk/>
            <pc:sldMk cId="0" sldId="262"/>
            <ac:spMk id="6" creationId="{F7ED91DF-C41B-31DE-4486-561495851CDD}"/>
          </ac:spMkLst>
        </pc:spChg>
      </pc:sldChg>
      <pc:sldChg chg="addSp delSp modSp new mod">
        <pc:chgData name="Katia Bejar-Aylas" userId="e3947ea3-89df-4312-88af-3efd8cb55706" providerId="ADAL" clId="{ABAFBE42-0C3C-46B6-AB7C-4CD1DCBA89D4}" dt="2025-10-20T13:29:04.422" v="21" actId="1076"/>
        <pc:sldMkLst>
          <pc:docMk/>
          <pc:sldMk cId="616453048" sldId="265"/>
        </pc:sldMkLst>
        <pc:spChg chg="add mod">
          <ac:chgData name="Katia Bejar-Aylas" userId="e3947ea3-89df-4312-88af-3efd8cb55706" providerId="ADAL" clId="{ABAFBE42-0C3C-46B6-AB7C-4CD1DCBA89D4}" dt="2025-10-20T13:27:52.677" v="10"/>
          <ac:spMkLst>
            <pc:docMk/>
            <pc:sldMk cId="616453048" sldId="265"/>
            <ac:spMk id="2" creationId="{CD9E8069-D270-2C6D-39E2-5232F73025C8}"/>
          </ac:spMkLst>
        </pc:spChg>
        <pc:picChg chg="add del mod">
          <ac:chgData name="Katia Bejar-Aylas" userId="e3947ea3-89df-4312-88af-3efd8cb55706" providerId="ADAL" clId="{ABAFBE42-0C3C-46B6-AB7C-4CD1DCBA89D4}" dt="2025-10-20T13:28:35.489" v="16" actId="478"/>
          <ac:picMkLst>
            <pc:docMk/>
            <pc:sldMk cId="616453048" sldId="265"/>
            <ac:picMk id="4" creationId="{3463A0F6-754D-50DB-8FB1-AE50C579BD0F}"/>
          </ac:picMkLst>
        </pc:picChg>
        <pc:picChg chg="add mod">
          <ac:chgData name="Katia Bejar-Aylas" userId="e3947ea3-89df-4312-88af-3efd8cb55706" providerId="ADAL" clId="{ABAFBE42-0C3C-46B6-AB7C-4CD1DCBA89D4}" dt="2025-10-20T13:29:04.422" v="21" actId="1076"/>
          <ac:picMkLst>
            <pc:docMk/>
            <pc:sldMk cId="616453048" sldId="265"/>
            <ac:picMk id="6" creationId="{EFE80E64-E3E4-6045-2CCB-725B12B27C5E}"/>
          </ac:picMkLst>
        </pc:picChg>
      </pc:sldChg>
      <pc:sldChg chg="addSp modSp new mod">
        <pc:chgData name="Katia Bejar-Aylas" userId="e3947ea3-89df-4312-88af-3efd8cb55706" providerId="ADAL" clId="{ABAFBE42-0C3C-46B6-AB7C-4CD1DCBA89D4}" dt="2025-10-20T13:31:39.501" v="40" actId="14100"/>
        <pc:sldMkLst>
          <pc:docMk/>
          <pc:sldMk cId="3222251123" sldId="266"/>
        </pc:sldMkLst>
        <pc:spChg chg="add mod">
          <ac:chgData name="Katia Bejar-Aylas" userId="e3947ea3-89df-4312-88af-3efd8cb55706" providerId="ADAL" clId="{ABAFBE42-0C3C-46B6-AB7C-4CD1DCBA89D4}" dt="2025-10-20T13:30:49.975" v="34"/>
          <ac:spMkLst>
            <pc:docMk/>
            <pc:sldMk cId="3222251123" sldId="266"/>
            <ac:spMk id="2" creationId="{EE9E7B05-A2F0-E35A-3E0C-AE9310777AA6}"/>
          </ac:spMkLst>
        </pc:spChg>
        <pc:picChg chg="add mod">
          <ac:chgData name="Katia Bejar-Aylas" userId="e3947ea3-89df-4312-88af-3efd8cb55706" providerId="ADAL" clId="{ABAFBE42-0C3C-46B6-AB7C-4CD1DCBA89D4}" dt="2025-10-20T13:31:39.501" v="40" actId="14100"/>
          <ac:picMkLst>
            <pc:docMk/>
            <pc:sldMk cId="3222251123" sldId="266"/>
            <ac:picMk id="4" creationId="{CF3CE938-DC1C-B178-9104-77D4F522436E}"/>
          </ac:picMkLst>
        </pc:picChg>
      </pc:sldChg>
      <pc:sldChg chg="addSp modSp new mod">
        <pc:chgData name="Katia Bejar-Aylas" userId="e3947ea3-89df-4312-88af-3efd8cb55706" providerId="ADAL" clId="{ABAFBE42-0C3C-46B6-AB7C-4CD1DCBA89D4}" dt="2025-10-20T13:32:37.053" v="46" actId="14100"/>
        <pc:sldMkLst>
          <pc:docMk/>
          <pc:sldMk cId="1091198593" sldId="267"/>
        </pc:sldMkLst>
        <pc:spChg chg="add mod">
          <ac:chgData name="Katia Bejar-Aylas" userId="e3947ea3-89df-4312-88af-3efd8cb55706" providerId="ADAL" clId="{ABAFBE42-0C3C-46B6-AB7C-4CD1DCBA89D4}" dt="2025-10-20T13:32:11.195" v="42"/>
          <ac:spMkLst>
            <pc:docMk/>
            <pc:sldMk cId="1091198593" sldId="267"/>
            <ac:spMk id="2" creationId="{861A38B4-CD7A-5638-1A42-C62FA9DC9DC2}"/>
          </ac:spMkLst>
        </pc:spChg>
        <pc:picChg chg="add mod">
          <ac:chgData name="Katia Bejar-Aylas" userId="e3947ea3-89df-4312-88af-3efd8cb55706" providerId="ADAL" clId="{ABAFBE42-0C3C-46B6-AB7C-4CD1DCBA89D4}" dt="2025-10-20T13:32:37.053" v="46" actId="14100"/>
          <ac:picMkLst>
            <pc:docMk/>
            <pc:sldMk cId="1091198593" sldId="267"/>
            <ac:picMk id="4" creationId="{C90DD2A8-FEFB-8B45-1036-63258AA57100}"/>
          </ac:picMkLst>
        </pc:picChg>
      </pc:sldChg>
      <pc:sldChg chg="addSp modSp new mod">
        <pc:chgData name="Katia Bejar-Aylas" userId="e3947ea3-89df-4312-88af-3efd8cb55706" providerId="ADAL" clId="{ABAFBE42-0C3C-46B6-AB7C-4CD1DCBA89D4}" dt="2025-10-20T13:47:07.080" v="285" actId="403"/>
        <pc:sldMkLst>
          <pc:docMk/>
          <pc:sldMk cId="193699437" sldId="268"/>
        </pc:sldMkLst>
        <pc:spChg chg="add mod">
          <ac:chgData name="Katia Bejar-Aylas" userId="e3947ea3-89df-4312-88af-3efd8cb55706" providerId="ADAL" clId="{ABAFBE42-0C3C-46B6-AB7C-4CD1DCBA89D4}" dt="2025-10-20T13:41:57.288" v="156"/>
          <ac:spMkLst>
            <pc:docMk/>
            <pc:sldMk cId="193699437" sldId="268"/>
            <ac:spMk id="2" creationId="{AA9C6071-A57A-70D8-1C2D-4D388814F4F2}"/>
          </ac:spMkLst>
        </pc:spChg>
        <pc:spChg chg="add mod">
          <ac:chgData name="Katia Bejar-Aylas" userId="e3947ea3-89df-4312-88af-3efd8cb55706" providerId="ADAL" clId="{ABAFBE42-0C3C-46B6-AB7C-4CD1DCBA89D4}" dt="2025-10-20T13:47:07.080" v="285" actId="403"/>
          <ac:spMkLst>
            <pc:docMk/>
            <pc:sldMk cId="193699437" sldId="268"/>
            <ac:spMk id="3" creationId="{54B35061-4014-FC41-5170-4B6FD807DFF7}"/>
          </ac:spMkLst>
        </pc:spChg>
      </pc:sldChg>
      <pc:sldChg chg="addSp modSp new del">
        <pc:chgData name="Katia Bejar-Aylas" userId="e3947ea3-89df-4312-88af-3efd8cb55706" providerId="ADAL" clId="{ABAFBE42-0C3C-46B6-AB7C-4CD1DCBA89D4}" dt="2025-10-20T13:41:32.452" v="152" actId="2696"/>
        <pc:sldMkLst>
          <pc:docMk/>
          <pc:sldMk cId="2704849621" sldId="268"/>
        </pc:sldMkLst>
        <pc:spChg chg="add mod">
          <ac:chgData name="Katia Bejar-Aylas" userId="e3947ea3-89df-4312-88af-3efd8cb55706" providerId="ADAL" clId="{ABAFBE42-0C3C-46B6-AB7C-4CD1DCBA89D4}" dt="2025-10-20T13:37:32.749" v="147"/>
          <ac:spMkLst>
            <pc:docMk/>
            <pc:sldMk cId="2704849621" sldId="268"/>
            <ac:spMk id="2" creationId="{6822F814-52EC-06BA-A07B-647DF269B028}"/>
          </ac:spMkLst>
        </pc:spChg>
      </pc:sldChg>
      <pc:sldChg chg="addSp delSp modSp new del mod modClrScheme chgLayout">
        <pc:chgData name="Katia Bejar-Aylas" userId="e3947ea3-89df-4312-88af-3efd8cb55706" providerId="ADAL" clId="{ABAFBE42-0C3C-46B6-AB7C-4CD1DCBA89D4}" dt="2025-10-20T13:41:52.507" v="154" actId="2696"/>
        <pc:sldMkLst>
          <pc:docMk/>
          <pc:sldMk cId="106317794" sldId="269"/>
        </pc:sldMkLst>
        <pc:spChg chg="del mod ord">
          <ac:chgData name="Katia Bejar-Aylas" userId="e3947ea3-89df-4312-88af-3efd8cb55706" providerId="ADAL" clId="{ABAFBE42-0C3C-46B6-AB7C-4CD1DCBA89D4}" dt="2025-10-20T13:41:18.981" v="149" actId="700"/>
          <ac:spMkLst>
            <pc:docMk/>
            <pc:sldMk cId="106317794" sldId="269"/>
            <ac:spMk id="2" creationId="{772331F7-F04D-0BEA-176A-785C2A705F89}"/>
          </ac:spMkLst>
        </pc:spChg>
        <pc:spChg chg="del mod ord">
          <ac:chgData name="Katia Bejar-Aylas" userId="e3947ea3-89df-4312-88af-3efd8cb55706" providerId="ADAL" clId="{ABAFBE42-0C3C-46B6-AB7C-4CD1DCBA89D4}" dt="2025-10-20T13:41:18.981" v="149" actId="700"/>
          <ac:spMkLst>
            <pc:docMk/>
            <pc:sldMk cId="106317794" sldId="269"/>
            <ac:spMk id="3" creationId="{904C30E0-430E-1EAC-F377-B590A8369C67}"/>
          </ac:spMkLst>
        </pc:spChg>
        <pc:spChg chg="add mod ord">
          <ac:chgData name="Katia Bejar-Aylas" userId="e3947ea3-89df-4312-88af-3efd8cb55706" providerId="ADAL" clId="{ABAFBE42-0C3C-46B6-AB7C-4CD1DCBA89D4}" dt="2025-10-20T13:41:18.981" v="149" actId="700"/>
          <ac:spMkLst>
            <pc:docMk/>
            <pc:sldMk cId="106317794" sldId="269"/>
            <ac:spMk id="4" creationId="{CADB2E09-BB16-6120-A456-29EC531359D1}"/>
          </ac:spMkLst>
        </pc:spChg>
        <pc:spChg chg="add del mod ord">
          <ac:chgData name="Katia Bejar-Aylas" userId="e3947ea3-89df-4312-88af-3efd8cb55706" providerId="ADAL" clId="{ABAFBE42-0C3C-46B6-AB7C-4CD1DCBA89D4}" dt="2025-10-20T13:41:24.386" v="151" actId="478"/>
          <ac:spMkLst>
            <pc:docMk/>
            <pc:sldMk cId="106317794" sldId="269"/>
            <ac:spMk id="5" creationId="{BFA71DAD-D968-4331-C2A5-596E6F591562}"/>
          </ac:spMkLst>
        </pc:spChg>
        <pc:spChg chg="add mod ord">
          <ac:chgData name="Katia Bejar-Aylas" userId="e3947ea3-89df-4312-88af-3efd8cb55706" providerId="ADAL" clId="{ABAFBE42-0C3C-46B6-AB7C-4CD1DCBA89D4}" dt="2025-10-20T13:41:18.981" v="149" actId="700"/>
          <ac:spMkLst>
            <pc:docMk/>
            <pc:sldMk cId="106317794" sldId="269"/>
            <ac:spMk id="6" creationId="{1FF75DD9-D934-144A-44A5-DADB80888A1C}"/>
          </ac:spMkLst>
        </pc:spChg>
        <pc:spChg chg="add mod">
          <ac:chgData name="Katia Bejar-Aylas" userId="e3947ea3-89df-4312-88af-3efd8cb55706" providerId="ADAL" clId="{ABAFBE42-0C3C-46B6-AB7C-4CD1DCBA89D4}" dt="2025-10-20T13:41:43.118" v="153"/>
          <ac:spMkLst>
            <pc:docMk/>
            <pc:sldMk cId="106317794" sldId="269"/>
            <ac:spMk id="7" creationId="{5CB96B1C-8743-03CD-BC74-777982950A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ms.org.u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tient.info/womens-health/menopause" TargetMode="External"/><Relationship Id="rId5" Type="http://schemas.openxmlformats.org/officeDocument/2006/relationships/hyperlink" Target="https://www.nhs.uk/conditions/menopause/help-and-support/" TargetMode="External"/><Relationship Id="rId4" Type="http://schemas.openxmlformats.org/officeDocument/2006/relationships/hyperlink" Target="https://menopausesupport.co.uk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180543" y="5328331"/>
            <a:ext cx="992691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24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YOUR GP, YOUR HEALTH ALLY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55498" y="8480425"/>
            <a:ext cx="572581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>
                    <a:alpha val="49804"/>
                  </a:srgbClr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Dr  Olusegun Adetunji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85814" y="2762204"/>
            <a:ext cx="9316373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Menopause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5964420"/>
            <a:ext cx="7434206" cy="130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46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Your GP can:</a:t>
            </a:r>
            <a:endParaRPr lang="en-US" sz="600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7244222"/>
            <a:ext cx="14173478" cy="237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Prescribe HRT </a:t>
            </a: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Discuss lifestyle factors </a:t>
            </a: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Refer you to menopause services as appropriate</a:t>
            </a:r>
          </a:p>
          <a:p>
            <a:pPr marL="734055" lvl="1" indent="-367027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Menopause focused CBT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457929"/>
            <a:ext cx="3543300" cy="1325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46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You can: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13753"/>
            <a:ext cx="16230600" cy="366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Prepare for your appointments by tracking your symptoms in a diary </a:t>
            </a: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200" err="1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Prioritise</a:t>
            </a:r>
            <a:r>
              <a:rPr lang="en-US" sz="32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your concerns when visiting the GP to allow the consultation to be beneficial as possible</a:t>
            </a: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Request a double appointment</a:t>
            </a: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Research your treatment options such as HRT</a:t>
            </a:r>
          </a:p>
          <a:p>
            <a:pPr marL="734055" lvl="1" indent="-367027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Clearly communicate your goals and concerns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D91DF-C41B-31DE-4486-561495851CDD}"/>
              </a:ext>
            </a:extLst>
          </p:cNvPr>
          <p:cNvSpPr txBox="1"/>
          <p:nvPr/>
        </p:nvSpPr>
        <p:spPr>
          <a:xfrm>
            <a:off x="3810000" y="342900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latin typeface="DM Serif Display" pitchFamily="2" charset="0"/>
              </a:rPr>
              <a:t>GP Appointment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89680" y="740010"/>
            <a:ext cx="3052112" cy="3086100"/>
            <a:chOff x="0" y="0"/>
            <a:chExt cx="80384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3848" cy="812800"/>
            </a:xfrm>
            <a:custGeom>
              <a:avLst/>
              <a:gdLst/>
              <a:ahLst/>
              <a:cxnLst/>
              <a:rect l="l" t="t" r="r" b="b"/>
              <a:pathLst>
                <a:path w="803848" h="812800">
                  <a:moveTo>
                    <a:pt x="401924" y="0"/>
                  </a:moveTo>
                  <a:cubicBezTo>
                    <a:pt x="179948" y="0"/>
                    <a:pt x="0" y="181951"/>
                    <a:pt x="0" y="406400"/>
                  </a:cubicBezTo>
                  <a:cubicBezTo>
                    <a:pt x="0" y="630849"/>
                    <a:pt x="179948" y="812800"/>
                    <a:pt x="401924" y="812800"/>
                  </a:cubicBezTo>
                  <a:cubicBezTo>
                    <a:pt x="623901" y="812800"/>
                    <a:pt x="803848" y="630849"/>
                    <a:pt x="803848" y="406400"/>
                  </a:cubicBezTo>
                  <a:cubicBezTo>
                    <a:pt x="803848" y="181951"/>
                    <a:pt x="623901" y="0"/>
                    <a:pt x="401924" y="0"/>
                  </a:cubicBezTo>
                  <a:close/>
                </a:path>
              </a:pathLst>
            </a:custGeom>
            <a:solidFill>
              <a:srgbClr val="5F5D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5361" y="19050"/>
              <a:ext cx="653127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Shared decision making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56396" y="6686550"/>
            <a:ext cx="5287604" cy="3086100"/>
            <a:chOff x="0" y="0"/>
            <a:chExt cx="139262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2620" cy="812800"/>
            </a:xfrm>
            <a:custGeom>
              <a:avLst/>
              <a:gdLst/>
              <a:ahLst/>
              <a:cxnLst/>
              <a:rect l="l" t="t" r="r" b="b"/>
              <a:pathLst>
                <a:path w="1392620" h="812800">
                  <a:moveTo>
                    <a:pt x="696310" y="0"/>
                  </a:moveTo>
                  <a:cubicBezTo>
                    <a:pt x="311749" y="0"/>
                    <a:pt x="0" y="181951"/>
                    <a:pt x="0" y="406400"/>
                  </a:cubicBezTo>
                  <a:cubicBezTo>
                    <a:pt x="0" y="630849"/>
                    <a:pt x="311749" y="812800"/>
                    <a:pt x="696310" y="812800"/>
                  </a:cubicBezTo>
                  <a:cubicBezTo>
                    <a:pt x="1080871" y="812800"/>
                    <a:pt x="1392620" y="630849"/>
                    <a:pt x="1392620" y="406400"/>
                  </a:cubicBezTo>
                  <a:cubicBezTo>
                    <a:pt x="1392620" y="181951"/>
                    <a:pt x="1080871" y="0"/>
                    <a:pt x="696310" y="0"/>
                  </a:cubicBezTo>
                  <a:close/>
                </a:path>
              </a:pathLst>
            </a:custGeom>
            <a:solidFill>
              <a:srgbClr val="5F5D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0558" y="19050"/>
              <a:ext cx="1131504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Lowest effective dose for the shortest necessary time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5427913"/>
            <a:ext cx="2984985" cy="3086100"/>
            <a:chOff x="0" y="0"/>
            <a:chExt cx="786169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6169" cy="812800"/>
            </a:xfrm>
            <a:custGeom>
              <a:avLst/>
              <a:gdLst/>
              <a:ahLst/>
              <a:cxnLst/>
              <a:rect l="l" t="t" r="r" b="b"/>
              <a:pathLst>
                <a:path w="786169" h="812800">
                  <a:moveTo>
                    <a:pt x="393084" y="0"/>
                  </a:moveTo>
                  <a:cubicBezTo>
                    <a:pt x="175990" y="0"/>
                    <a:pt x="0" y="181951"/>
                    <a:pt x="0" y="406400"/>
                  </a:cubicBezTo>
                  <a:cubicBezTo>
                    <a:pt x="0" y="630849"/>
                    <a:pt x="175990" y="812800"/>
                    <a:pt x="393084" y="812800"/>
                  </a:cubicBezTo>
                  <a:cubicBezTo>
                    <a:pt x="610179" y="812800"/>
                    <a:pt x="786169" y="630849"/>
                    <a:pt x="786169" y="406400"/>
                  </a:cubicBezTo>
                  <a:cubicBezTo>
                    <a:pt x="786169" y="181951"/>
                    <a:pt x="610179" y="0"/>
                    <a:pt x="393084" y="0"/>
                  </a:cubicBezTo>
                  <a:close/>
                </a:path>
              </a:pathLst>
            </a:custGeom>
            <a:solidFill>
              <a:srgbClr val="5F5D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3703" y="19050"/>
              <a:ext cx="63876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Consider personal health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8169" y="2149571"/>
            <a:ext cx="3018556" cy="3086100"/>
            <a:chOff x="0" y="0"/>
            <a:chExt cx="795011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5011" cy="812800"/>
            </a:xfrm>
            <a:custGeom>
              <a:avLst/>
              <a:gdLst/>
              <a:ahLst/>
              <a:cxnLst/>
              <a:rect l="l" t="t" r="r" b="b"/>
              <a:pathLst>
                <a:path w="795011" h="812800">
                  <a:moveTo>
                    <a:pt x="397505" y="0"/>
                  </a:moveTo>
                  <a:cubicBezTo>
                    <a:pt x="177969" y="0"/>
                    <a:pt x="0" y="181951"/>
                    <a:pt x="0" y="406400"/>
                  </a:cubicBezTo>
                  <a:cubicBezTo>
                    <a:pt x="0" y="630849"/>
                    <a:pt x="177969" y="812800"/>
                    <a:pt x="397505" y="812800"/>
                  </a:cubicBezTo>
                  <a:cubicBezTo>
                    <a:pt x="617041" y="812800"/>
                    <a:pt x="795011" y="630849"/>
                    <a:pt x="795011" y="406400"/>
                  </a:cubicBezTo>
                  <a:cubicBezTo>
                    <a:pt x="795011" y="181951"/>
                    <a:pt x="617041" y="0"/>
                    <a:pt x="397505" y="0"/>
                  </a:cubicBezTo>
                  <a:close/>
                </a:path>
              </a:pathLst>
            </a:custGeom>
            <a:solidFill>
              <a:srgbClr val="5F5D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4532" y="19050"/>
              <a:ext cx="645946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Symptoms severity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2378409"/>
            <a:ext cx="2182022" cy="1909898"/>
            <a:chOff x="0" y="0"/>
            <a:chExt cx="928608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8608" cy="812800"/>
            </a:xfrm>
            <a:custGeom>
              <a:avLst/>
              <a:gdLst/>
              <a:ahLst/>
              <a:cxnLst/>
              <a:rect l="l" t="t" r="r" b="b"/>
              <a:pathLst>
                <a:path w="928608" h="812800">
                  <a:moveTo>
                    <a:pt x="464304" y="0"/>
                  </a:moveTo>
                  <a:cubicBezTo>
                    <a:pt x="207876" y="0"/>
                    <a:pt x="0" y="181951"/>
                    <a:pt x="0" y="406400"/>
                  </a:cubicBezTo>
                  <a:cubicBezTo>
                    <a:pt x="0" y="630849"/>
                    <a:pt x="207876" y="812800"/>
                    <a:pt x="464304" y="812800"/>
                  </a:cubicBezTo>
                  <a:cubicBezTo>
                    <a:pt x="720732" y="812800"/>
                    <a:pt x="928608" y="630849"/>
                    <a:pt x="928608" y="406400"/>
                  </a:cubicBezTo>
                  <a:cubicBezTo>
                    <a:pt x="928608" y="181951"/>
                    <a:pt x="720732" y="0"/>
                    <a:pt x="464304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7057" y="19050"/>
              <a:ext cx="754494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Dieticians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30441" y="3826110"/>
            <a:ext cx="1868097" cy="1909898"/>
            <a:chOff x="0" y="0"/>
            <a:chExt cx="795011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5011" cy="812800"/>
            </a:xfrm>
            <a:custGeom>
              <a:avLst/>
              <a:gdLst/>
              <a:ahLst/>
              <a:cxnLst/>
              <a:rect l="l" t="t" r="r" b="b"/>
              <a:pathLst>
                <a:path w="795011" h="812800">
                  <a:moveTo>
                    <a:pt x="397505" y="0"/>
                  </a:moveTo>
                  <a:cubicBezTo>
                    <a:pt x="177969" y="0"/>
                    <a:pt x="0" y="181951"/>
                    <a:pt x="0" y="406400"/>
                  </a:cubicBezTo>
                  <a:cubicBezTo>
                    <a:pt x="0" y="630849"/>
                    <a:pt x="177969" y="812800"/>
                    <a:pt x="397505" y="812800"/>
                  </a:cubicBezTo>
                  <a:cubicBezTo>
                    <a:pt x="617041" y="812800"/>
                    <a:pt x="795011" y="630849"/>
                    <a:pt x="795011" y="406400"/>
                  </a:cubicBezTo>
                  <a:cubicBezTo>
                    <a:pt x="795011" y="181951"/>
                    <a:pt x="617041" y="0"/>
                    <a:pt x="397505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4532" y="19050"/>
              <a:ext cx="645946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Nurse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561877" y="2283060"/>
            <a:ext cx="2868781" cy="1909898"/>
            <a:chOff x="0" y="0"/>
            <a:chExt cx="1220874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0874" cy="812800"/>
            </a:xfrm>
            <a:custGeom>
              <a:avLst/>
              <a:gdLst/>
              <a:ahLst/>
              <a:cxnLst/>
              <a:rect l="l" t="t" r="r" b="b"/>
              <a:pathLst>
                <a:path w="1220874" h="812800">
                  <a:moveTo>
                    <a:pt x="610437" y="0"/>
                  </a:moveTo>
                  <a:cubicBezTo>
                    <a:pt x="273302" y="0"/>
                    <a:pt x="0" y="181951"/>
                    <a:pt x="0" y="406400"/>
                  </a:cubicBezTo>
                  <a:cubicBezTo>
                    <a:pt x="0" y="630849"/>
                    <a:pt x="273302" y="812800"/>
                    <a:pt x="610437" y="812800"/>
                  </a:cubicBezTo>
                  <a:cubicBezTo>
                    <a:pt x="947572" y="812800"/>
                    <a:pt x="1220874" y="630849"/>
                    <a:pt x="1220874" y="406400"/>
                  </a:cubicBezTo>
                  <a:cubicBezTo>
                    <a:pt x="1220874" y="181951"/>
                    <a:pt x="947572" y="0"/>
                    <a:pt x="610437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4457" y="19050"/>
              <a:ext cx="99196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Gynaecologists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896393" y="5731601"/>
            <a:ext cx="1868097" cy="1909898"/>
            <a:chOff x="0" y="0"/>
            <a:chExt cx="795011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95011" cy="812800"/>
            </a:xfrm>
            <a:custGeom>
              <a:avLst/>
              <a:gdLst/>
              <a:ahLst/>
              <a:cxnLst/>
              <a:rect l="l" t="t" r="r" b="b"/>
              <a:pathLst>
                <a:path w="795011" h="812800">
                  <a:moveTo>
                    <a:pt x="397505" y="0"/>
                  </a:moveTo>
                  <a:cubicBezTo>
                    <a:pt x="177969" y="0"/>
                    <a:pt x="0" y="181951"/>
                    <a:pt x="0" y="406400"/>
                  </a:cubicBezTo>
                  <a:cubicBezTo>
                    <a:pt x="0" y="630849"/>
                    <a:pt x="177969" y="812800"/>
                    <a:pt x="397505" y="812800"/>
                  </a:cubicBezTo>
                  <a:cubicBezTo>
                    <a:pt x="617041" y="812800"/>
                    <a:pt x="795011" y="630849"/>
                    <a:pt x="795011" y="406400"/>
                  </a:cubicBezTo>
                  <a:cubicBezTo>
                    <a:pt x="795011" y="181951"/>
                    <a:pt x="617041" y="0"/>
                    <a:pt x="397505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4532" y="19050"/>
              <a:ext cx="645946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GP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44000" y="6016014"/>
            <a:ext cx="3383423" cy="1909898"/>
            <a:chOff x="0" y="0"/>
            <a:chExt cx="143989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39892" cy="812800"/>
            </a:xfrm>
            <a:custGeom>
              <a:avLst/>
              <a:gdLst/>
              <a:ahLst/>
              <a:cxnLst/>
              <a:rect l="l" t="t" r="r" b="b"/>
              <a:pathLst>
                <a:path w="1439892" h="812800">
                  <a:moveTo>
                    <a:pt x="719946" y="0"/>
                  </a:moveTo>
                  <a:cubicBezTo>
                    <a:pt x="322331" y="0"/>
                    <a:pt x="0" y="181951"/>
                    <a:pt x="0" y="406400"/>
                  </a:cubicBezTo>
                  <a:cubicBezTo>
                    <a:pt x="0" y="630849"/>
                    <a:pt x="322331" y="812800"/>
                    <a:pt x="719946" y="812800"/>
                  </a:cubicBezTo>
                  <a:cubicBezTo>
                    <a:pt x="1117561" y="812800"/>
                    <a:pt x="1439892" y="630849"/>
                    <a:pt x="1439892" y="406400"/>
                  </a:cubicBezTo>
                  <a:cubicBezTo>
                    <a:pt x="1439892" y="181951"/>
                    <a:pt x="1117561" y="0"/>
                    <a:pt x="719946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4990" y="19050"/>
              <a:ext cx="116991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Physiotherapists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457925" y="3600450"/>
            <a:ext cx="4772983" cy="3086100"/>
            <a:chOff x="0" y="0"/>
            <a:chExt cx="1257082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57082" cy="812800"/>
            </a:xfrm>
            <a:custGeom>
              <a:avLst/>
              <a:gdLst/>
              <a:ahLst/>
              <a:cxnLst/>
              <a:rect l="l" t="t" r="r" b="b"/>
              <a:pathLst>
                <a:path w="1257082" h="812800">
                  <a:moveTo>
                    <a:pt x="628541" y="0"/>
                  </a:moveTo>
                  <a:cubicBezTo>
                    <a:pt x="281407" y="0"/>
                    <a:pt x="0" y="181951"/>
                    <a:pt x="0" y="406400"/>
                  </a:cubicBezTo>
                  <a:cubicBezTo>
                    <a:pt x="0" y="630849"/>
                    <a:pt x="281407" y="812800"/>
                    <a:pt x="628541" y="812800"/>
                  </a:cubicBezTo>
                  <a:cubicBezTo>
                    <a:pt x="975675" y="812800"/>
                    <a:pt x="1257082" y="630849"/>
                    <a:pt x="1257082" y="406400"/>
                  </a:cubicBezTo>
                  <a:cubicBezTo>
                    <a:pt x="1257082" y="181951"/>
                    <a:pt x="975675" y="0"/>
                    <a:pt x="628541" y="0"/>
                  </a:cubicBezTo>
                  <a:close/>
                </a:path>
              </a:pathLst>
            </a:custGeom>
            <a:solidFill>
              <a:srgbClr val="5F5D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7851" y="19050"/>
              <a:ext cx="1021379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Multidisciplinary approach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205425" y="3172773"/>
            <a:ext cx="6758579" cy="4125796"/>
            <a:chOff x="0" y="0"/>
            <a:chExt cx="1096774" cy="66952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96774" cy="669529"/>
            </a:xfrm>
            <a:custGeom>
              <a:avLst/>
              <a:gdLst/>
              <a:ahLst/>
              <a:cxnLst/>
              <a:rect l="l" t="t" r="r" b="b"/>
              <a:pathLst>
                <a:path w="1096774" h="669529">
                  <a:moveTo>
                    <a:pt x="548387" y="0"/>
                  </a:moveTo>
                  <a:cubicBezTo>
                    <a:pt x="245521" y="0"/>
                    <a:pt x="0" y="149879"/>
                    <a:pt x="0" y="334765"/>
                  </a:cubicBezTo>
                  <a:cubicBezTo>
                    <a:pt x="0" y="519650"/>
                    <a:pt x="245521" y="669529"/>
                    <a:pt x="548387" y="669529"/>
                  </a:cubicBezTo>
                  <a:cubicBezTo>
                    <a:pt x="851253" y="669529"/>
                    <a:pt x="1096774" y="519650"/>
                    <a:pt x="1096774" y="334765"/>
                  </a:cubicBezTo>
                  <a:cubicBezTo>
                    <a:pt x="1096774" y="149879"/>
                    <a:pt x="851253" y="0"/>
                    <a:pt x="548387" y="0"/>
                  </a:cubicBezTo>
                  <a:close/>
                </a:path>
              </a:pathLst>
            </a:custGeom>
            <a:solidFill>
              <a:srgbClr val="B4B4B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2823" y="-42007"/>
              <a:ext cx="891129" cy="6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59"/>
                </a:lnSpc>
              </a:pPr>
              <a:r>
                <a:rPr lang="en-US" sz="540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Approach to management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A9C6071-A57A-70D8-1C2D-4D388814F4F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35061-4014-FC41-5170-4B6FD807DFF7}"/>
              </a:ext>
            </a:extLst>
          </p:cNvPr>
          <p:cNvSpPr txBox="1"/>
          <p:nvPr/>
        </p:nvSpPr>
        <p:spPr>
          <a:xfrm>
            <a:off x="1143000" y="342900"/>
            <a:ext cx="16002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/>
              <a:t>Useful resources </a:t>
            </a:r>
          </a:p>
          <a:p>
            <a:pPr algn="ctr"/>
            <a:endParaRPr lang="en-GB" sz="4000"/>
          </a:p>
          <a:p>
            <a:r>
              <a:rPr lang="en-GB" sz="4000" b="1"/>
              <a:t>British menopause society </a:t>
            </a:r>
          </a:p>
          <a:p>
            <a:r>
              <a:rPr lang="en-GB" sz="4000">
                <a:hlinkClick r:id="rId3"/>
              </a:rPr>
              <a:t>https://thebms.org.uk/</a:t>
            </a:r>
            <a:endParaRPr lang="en-GB" sz="4000"/>
          </a:p>
          <a:p>
            <a:endParaRPr lang="en-GB" sz="4000"/>
          </a:p>
          <a:p>
            <a:r>
              <a:rPr lang="en-GB" sz="4000" b="1"/>
              <a:t>Menopause support UK </a:t>
            </a:r>
          </a:p>
          <a:p>
            <a:r>
              <a:rPr lang="en-GB" sz="4000">
                <a:hlinkClick r:id="rId4"/>
              </a:rPr>
              <a:t>https://menopausesupport.co.uk/ </a:t>
            </a:r>
            <a:endParaRPr lang="en-GB" sz="4000"/>
          </a:p>
          <a:p>
            <a:endParaRPr lang="en-GB" sz="4000"/>
          </a:p>
          <a:p>
            <a:r>
              <a:rPr lang="en-GB" sz="4000" b="1"/>
              <a:t>NHS UK help &amp; support menopause </a:t>
            </a:r>
          </a:p>
          <a:p>
            <a:r>
              <a:rPr lang="en-GB" sz="4000">
                <a:hlinkClick r:id="rId5"/>
              </a:rPr>
              <a:t>https://www.nhs.uk/conditions/menopause/help-and-support/ </a:t>
            </a:r>
            <a:endParaRPr lang="en-GB" sz="4000"/>
          </a:p>
          <a:p>
            <a:endParaRPr lang="en-GB" sz="4000"/>
          </a:p>
          <a:p>
            <a:r>
              <a:rPr lang="en-GB" sz="4000" b="1"/>
              <a:t>Patient info </a:t>
            </a:r>
          </a:p>
          <a:p>
            <a:r>
              <a:rPr lang="en-GB" sz="4000">
                <a:hlinkClick r:id="rId6"/>
              </a:rPr>
              <a:t>https://patient.info/womens-health/menopause</a:t>
            </a:r>
            <a:endParaRPr lang="en-GB" sz="4000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2433002"/>
            <a:ext cx="16230600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Any Questions?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80543" y="5076825"/>
            <a:ext cx="9926914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spc="33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THANK YOU FOR LISTENING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14225" y="8505394"/>
            <a:ext cx="705954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>
                    <a:alpha val="49804"/>
                  </a:srgbClr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Dr Olusegun Adetunji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9E8069-D270-2C6D-39E2-5232F73025C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80E64-E3E4-6045-2CCB-725B12B27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00100"/>
            <a:ext cx="16399565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5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40FF7-EF22-92F3-0D7A-20FCD3781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09700"/>
            <a:ext cx="16091709" cy="7991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E9E7B05-A2F0-E35A-3E0C-AE9310777AA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CE938-DC1C-B178-9104-77D4F522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98" y="1028700"/>
            <a:ext cx="16198343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5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61A38B4-CD7A-5638-1A42-C62FA9DC9DC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DD2A8-FEFB-8B45-1036-63258AA5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00100"/>
            <a:ext cx="1609746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9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4098" y="4383507"/>
            <a:ext cx="16462922" cy="2815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46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more commonly known symptoms of menopause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7131320"/>
            <a:ext cx="3150693" cy="570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Night sweats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74458" y="7199086"/>
            <a:ext cx="4317494" cy="570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Low mood &amp; anxiety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335055" y="7388178"/>
            <a:ext cx="3931964" cy="570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Poor sleep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05651" y="3555467"/>
            <a:ext cx="3279725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Irregular periods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53479" y="3061920"/>
            <a:ext cx="2122587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Hot flushes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95721" y="1290905"/>
            <a:ext cx="7696231" cy="177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Changes in memory &amp;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concentration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(brain fog)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4097" y="1972687"/>
            <a:ext cx="3015625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Loss of libido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945487" y="1890980"/>
            <a:ext cx="223792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Weight gain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9722" y="8197486"/>
            <a:ext cx="4752247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Frequent urination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82" t="-26300" r="-29658" b="-3090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028700" y="2737097"/>
            <a:ext cx="15741717" cy="1310943"/>
            <a:chOff x="0" y="0"/>
            <a:chExt cx="4145966" cy="3452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45966" cy="345269"/>
            </a:xfrm>
            <a:custGeom>
              <a:avLst/>
              <a:gdLst/>
              <a:ahLst/>
              <a:cxnLst/>
              <a:rect l="l" t="t" r="r" b="b"/>
              <a:pathLst>
                <a:path w="4145966" h="345269">
                  <a:moveTo>
                    <a:pt x="25082" y="0"/>
                  </a:moveTo>
                  <a:lnTo>
                    <a:pt x="4120884" y="0"/>
                  </a:lnTo>
                  <a:cubicBezTo>
                    <a:pt x="4127536" y="0"/>
                    <a:pt x="4133916" y="2643"/>
                    <a:pt x="4138620" y="7346"/>
                  </a:cubicBezTo>
                  <a:cubicBezTo>
                    <a:pt x="4143324" y="12050"/>
                    <a:pt x="4145966" y="18430"/>
                    <a:pt x="4145966" y="25082"/>
                  </a:cubicBezTo>
                  <a:lnTo>
                    <a:pt x="4145966" y="320187"/>
                  </a:lnTo>
                  <a:cubicBezTo>
                    <a:pt x="4145966" y="326839"/>
                    <a:pt x="4143324" y="333219"/>
                    <a:pt x="4138620" y="337923"/>
                  </a:cubicBezTo>
                  <a:cubicBezTo>
                    <a:pt x="4133916" y="342626"/>
                    <a:pt x="4127536" y="345269"/>
                    <a:pt x="4120884" y="345269"/>
                  </a:cubicBezTo>
                  <a:lnTo>
                    <a:pt x="25082" y="345269"/>
                  </a:lnTo>
                  <a:cubicBezTo>
                    <a:pt x="18430" y="345269"/>
                    <a:pt x="12050" y="342626"/>
                    <a:pt x="7346" y="337923"/>
                  </a:cubicBezTo>
                  <a:cubicBezTo>
                    <a:pt x="2643" y="333219"/>
                    <a:pt x="0" y="326839"/>
                    <a:pt x="0" y="320187"/>
                  </a:cubicBezTo>
                  <a:lnTo>
                    <a:pt x="0" y="25082"/>
                  </a:lnTo>
                  <a:cubicBezTo>
                    <a:pt x="0" y="18430"/>
                    <a:pt x="2643" y="12050"/>
                    <a:pt x="7346" y="7346"/>
                  </a:cubicBezTo>
                  <a:cubicBezTo>
                    <a:pt x="12050" y="2643"/>
                    <a:pt x="18430" y="0"/>
                    <a:pt x="2508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45966" cy="383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6521" y="4693914"/>
            <a:ext cx="11678077" cy="899171"/>
            <a:chOff x="0" y="0"/>
            <a:chExt cx="3075708" cy="2368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75708" cy="236819"/>
            </a:xfrm>
            <a:custGeom>
              <a:avLst/>
              <a:gdLst/>
              <a:ahLst/>
              <a:cxnLst/>
              <a:rect l="l" t="t" r="r" b="b"/>
              <a:pathLst>
                <a:path w="3075708" h="236819">
                  <a:moveTo>
                    <a:pt x="33810" y="0"/>
                  </a:moveTo>
                  <a:lnTo>
                    <a:pt x="3041897" y="0"/>
                  </a:lnTo>
                  <a:cubicBezTo>
                    <a:pt x="3050865" y="0"/>
                    <a:pt x="3059464" y="3562"/>
                    <a:pt x="3065805" y="9903"/>
                  </a:cubicBezTo>
                  <a:cubicBezTo>
                    <a:pt x="3072145" y="16243"/>
                    <a:pt x="3075708" y="24843"/>
                    <a:pt x="3075708" y="33810"/>
                  </a:cubicBezTo>
                  <a:lnTo>
                    <a:pt x="3075708" y="203009"/>
                  </a:lnTo>
                  <a:cubicBezTo>
                    <a:pt x="3075708" y="211976"/>
                    <a:pt x="3072145" y="220575"/>
                    <a:pt x="3065805" y="226916"/>
                  </a:cubicBezTo>
                  <a:cubicBezTo>
                    <a:pt x="3059464" y="233257"/>
                    <a:pt x="3050865" y="236819"/>
                    <a:pt x="3041897" y="236819"/>
                  </a:cubicBezTo>
                  <a:lnTo>
                    <a:pt x="33810" y="236819"/>
                  </a:lnTo>
                  <a:cubicBezTo>
                    <a:pt x="15137" y="236819"/>
                    <a:pt x="0" y="221682"/>
                    <a:pt x="0" y="203009"/>
                  </a:cubicBezTo>
                  <a:lnTo>
                    <a:pt x="0" y="33810"/>
                  </a:lnTo>
                  <a:cubicBezTo>
                    <a:pt x="0" y="24843"/>
                    <a:pt x="3562" y="16243"/>
                    <a:pt x="9903" y="9903"/>
                  </a:cubicBezTo>
                  <a:cubicBezTo>
                    <a:pt x="16243" y="3562"/>
                    <a:pt x="24843" y="0"/>
                    <a:pt x="3381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75708" cy="274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1465" y="6336036"/>
            <a:ext cx="11334823" cy="899171"/>
            <a:chOff x="0" y="0"/>
            <a:chExt cx="2985303" cy="2368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85303" cy="236819"/>
            </a:xfrm>
            <a:custGeom>
              <a:avLst/>
              <a:gdLst/>
              <a:ahLst/>
              <a:cxnLst/>
              <a:rect l="l" t="t" r="r" b="b"/>
              <a:pathLst>
                <a:path w="2985303" h="236819">
                  <a:moveTo>
                    <a:pt x="34834" y="0"/>
                  </a:moveTo>
                  <a:lnTo>
                    <a:pt x="2950469" y="0"/>
                  </a:lnTo>
                  <a:cubicBezTo>
                    <a:pt x="2969707" y="0"/>
                    <a:pt x="2985303" y="15596"/>
                    <a:pt x="2985303" y="34834"/>
                  </a:cubicBezTo>
                  <a:lnTo>
                    <a:pt x="2985303" y="201985"/>
                  </a:lnTo>
                  <a:cubicBezTo>
                    <a:pt x="2985303" y="211223"/>
                    <a:pt x="2981633" y="220084"/>
                    <a:pt x="2975101" y="226616"/>
                  </a:cubicBezTo>
                  <a:cubicBezTo>
                    <a:pt x="2968568" y="233149"/>
                    <a:pt x="2959708" y="236819"/>
                    <a:pt x="2950469" y="236819"/>
                  </a:cubicBezTo>
                  <a:lnTo>
                    <a:pt x="34834" y="236819"/>
                  </a:lnTo>
                  <a:cubicBezTo>
                    <a:pt x="15596" y="236819"/>
                    <a:pt x="0" y="221223"/>
                    <a:pt x="0" y="201985"/>
                  </a:cubicBezTo>
                  <a:lnTo>
                    <a:pt x="0" y="34834"/>
                  </a:lnTo>
                  <a:cubicBezTo>
                    <a:pt x="0" y="15596"/>
                    <a:pt x="15596" y="0"/>
                    <a:pt x="3483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985303" cy="274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8185108"/>
            <a:ext cx="10520568" cy="899171"/>
            <a:chOff x="0" y="0"/>
            <a:chExt cx="2770849" cy="2368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70849" cy="236819"/>
            </a:xfrm>
            <a:custGeom>
              <a:avLst/>
              <a:gdLst/>
              <a:ahLst/>
              <a:cxnLst/>
              <a:rect l="l" t="t" r="r" b="b"/>
              <a:pathLst>
                <a:path w="2770849" h="236819">
                  <a:moveTo>
                    <a:pt x="37530" y="0"/>
                  </a:moveTo>
                  <a:lnTo>
                    <a:pt x="2733319" y="0"/>
                  </a:lnTo>
                  <a:cubicBezTo>
                    <a:pt x="2743273" y="0"/>
                    <a:pt x="2752819" y="3954"/>
                    <a:pt x="2759857" y="10992"/>
                  </a:cubicBezTo>
                  <a:cubicBezTo>
                    <a:pt x="2766895" y="18031"/>
                    <a:pt x="2770849" y="27576"/>
                    <a:pt x="2770849" y="37530"/>
                  </a:cubicBezTo>
                  <a:lnTo>
                    <a:pt x="2770849" y="199289"/>
                  </a:lnTo>
                  <a:cubicBezTo>
                    <a:pt x="2770849" y="209242"/>
                    <a:pt x="2766895" y="218788"/>
                    <a:pt x="2759857" y="225827"/>
                  </a:cubicBezTo>
                  <a:cubicBezTo>
                    <a:pt x="2752819" y="232865"/>
                    <a:pt x="2743273" y="236819"/>
                    <a:pt x="2733319" y="236819"/>
                  </a:cubicBezTo>
                  <a:lnTo>
                    <a:pt x="37530" y="236819"/>
                  </a:lnTo>
                  <a:cubicBezTo>
                    <a:pt x="27576" y="236819"/>
                    <a:pt x="18031" y="232865"/>
                    <a:pt x="10992" y="225827"/>
                  </a:cubicBezTo>
                  <a:cubicBezTo>
                    <a:pt x="3954" y="218788"/>
                    <a:pt x="0" y="209242"/>
                    <a:pt x="0" y="199289"/>
                  </a:cubicBezTo>
                  <a:lnTo>
                    <a:pt x="0" y="37530"/>
                  </a:lnTo>
                  <a:cubicBezTo>
                    <a:pt x="0" y="27576"/>
                    <a:pt x="3954" y="18031"/>
                    <a:pt x="10992" y="10992"/>
                  </a:cubicBezTo>
                  <a:cubicBezTo>
                    <a:pt x="18031" y="3954"/>
                    <a:pt x="27576" y="0"/>
                    <a:pt x="37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70849" cy="274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876300"/>
            <a:ext cx="16382215" cy="136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42"/>
              </a:lnSpc>
              <a:spcBef>
                <a:spcPct val="0"/>
              </a:spcBef>
            </a:pPr>
            <a:r>
              <a:rPr lang="en-US" sz="803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Menopause &amp; the workplace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4831" y="4829492"/>
            <a:ext cx="11061457" cy="570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Reduced self-confidence &amp; professional self-image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0998" y="6469386"/>
            <a:ext cx="10795758" cy="570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Chronic fatigue → reduced productivity &amp; efficiency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2066" y="8320686"/>
            <a:ext cx="11404711" cy="570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Poor sleep → irritability &amp; reduced concentration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4831" y="2778523"/>
            <a:ext cx="15256196" cy="117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Rigid working hours, poor ventilation &amp; inflexible workload → exaggerated symptoms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280247" y="1794751"/>
            <a:ext cx="1107702" cy="3240618"/>
          </a:xfrm>
          <a:custGeom>
            <a:avLst/>
            <a:gdLst/>
            <a:ahLst/>
            <a:cxnLst/>
            <a:rect l="l" t="t" r="r" b="b"/>
            <a:pathLst>
              <a:path w="1107702" h="3240618">
                <a:moveTo>
                  <a:pt x="0" y="0"/>
                </a:moveTo>
                <a:lnTo>
                  <a:pt x="1107702" y="0"/>
                </a:lnTo>
                <a:lnTo>
                  <a:pt x="1107702" y="3240618"/>
                </a:lnTo>
                <a:lnTo>
                  <a:pt x="0" y="324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65918" y="6300470"/>
            <a:ext cx="1936359" cy="1700476"/>
          </a:xfrm>
          <a:custGeom>
            <a:avLst/>
            <a:gdLst/>
            <a:ahLst/>
            <a:cxnLst/>
            <a:rect l="l" t="t" r="r" b="b"/>
            <a:pathLst>
              <a:path w="1936359" h="1700476">
                <a:moveTo>
                  <a:pt x="0" y="0"/>
                </a:moveTo>
                <a:lnTo>
                  <a:pt x="1936359" y="0"/>
                </a:lnTo>
                <a:lnTo>
                  <a:pt x="1936359" y="1700476"/>
                </a:lnTo>
                <a:lnTo>
                  <a:pt x="0" y="1700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7198433" y="2543552"/>
            <a:ext cx="1805773" cy="1607138"/>
          </a:xfrm>
          <a:custGeom>
            <a:avLst/>
            <a:gdLst/>
            <a:ahLst/>
            <a:cxnLst/>
            <a:rect l="l" t="t" r="r" b="b"/>
            <a:pathLst>
              <a:path w="1805773" h="1607138">
                <a:moveTo>
                  <a:pt x="0" y="0"/>
                </a:moveTo>
                <a:lnTo>
                  <a:pt x="1805773" y="0"/>
                </a:lnTo>
                <a:lnTo>
                  <a:pt x="1805773" y="1607138"/>
                </a:lnTo>
                <a:lnTo>
                  <a:pt x="0" y="16071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298829" y="6652858"/>
            <a:ext cx="1604980" cy="1534945"/>
          </a:xfrm>
          <a:custGeom>
            <a:avLst/>
            <a:gdLst/>
            <a:ahLst/>
            <a:cxnLst/>
            <a:rect l="l" t="t" r="r" b="b"/>
            <a:pathLst>
              <a:path w="1604980" h="1534945">
                <a:moveTo>
                  <a:pt x="0" y="0"/>
                </a:moveTo>
                <a:lnTo>
                  <a:pt x="1604981" y="0"/>
                </a:lnTo>
                <a:lnTo>
                  <a:pt x="1604981" y="1534944"/>
                </a:lnTo>
                <a:lnTo>
                  <a:pt x="0" y="15349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0804906" y="2794915"/>
            <a:ext cx="2620511" cy="3205517"/>
          </a:xfrm>
          <a:custGeom>
            <a:avLst/>
            <a:gdLst/>
            <a:ahLst/>
            <a:cxnLst/>
            <a:rect l="l" t="t" r="r" b="b"/>
            <a:pathLst>
              <a:path w="2620511" h="3205517">
                <a:moveTo>
                  <a:pt x="0" y="0"/>
                </a:moveTo>
                <a:lnTo>
                  <a:pt x="2620510" y="0"/>
                </a:lnTo>
                <a:lnTo>
                  <a:pt x="2620510" y="3205518"/>
                </a:lnTo>
                <a:lnTo>
                  <a:pt x="0" y="3205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742992" y="880691"/>
            <a:ext cx="16825618" cy="136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6"/>
              </a:lnSpc>
              <a:spcBef>
                <a:spcPct val="0"/>
              </a:spcBef>
            </a:pPr>
            <a:r>
              <a:rPr lang="en-US" sz="8033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complications of menopause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03714" y="4229417"/>
            <a:ext cx="3150693" cy="117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Reduced bone density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42572" y="4229417"/>
            <a:ext cx="4317494" cy="1771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Increased risk of cardiovascular disease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28103" y="8264002"/>
            <a:ext cx="3931964" cy="1771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Increased risk of psychogenic symptoms (70%)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2992" y="8130652"/>
            <a:ext cx="4276055" cy="177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Increased risk of cerebrovascular disease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25416" y="3029268"/>
            <a:ext cx="4511654" cy="297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Increased risk of genitourinary symptoms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(50 - 75% of women experience this)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429302" y="7150708"/>
            <a:ext cx="1996114" cy="1836425"/>
          </a:xfrm>
          <a:custGeom>
            <a:avLst/>
            <a:gdLst/>
            <a:ahLst/>
            <a:cxnLst/>
            <a:rect l="l" t="t" r="r" b="b"/>
            <a:pathLst>
              <a:path w="1996114" h="1836425">
                <a:moveTo>
                  <a:pt x="0" y="0"/>
                </a:moveTo>
                <a:lnTo>
                  <a:pt x="1996114" y="0"/>
                </a:lnTo>
                <a:lnTo>
                  <a:pt x="1996114" y="1836425"/>
                </a:lnTo>
                <a:lnTo>
                  <a:pt x="0" y="18364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3894822" y="7454875"/>
            <a:ext cx="3150693" cy="117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Increaased risk of diabetes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6830" y="4104755"/>
            <a:ext cx="910284" cy="800139"/>
          </a:xfrm>
          <a:custGeom>
            <a:avLst/>
            <a:gdLst/>
            <a:ahLst/>
            <a:cxnLst/>
            <a:rect l="l" t="t" r="r" b="b"/>
            <a:pathLst>
              <a:path w="910284" h="800139">
                <a:moveTo>
                  <a:pt x="0" y="0"/>
                </a:moveTo>
                <a:lnTo>
                  <a:pt x="910284" y="0"/>
                </a:lnTo>
                <a:lnTo>
                  <a:pt x="910284" y="800139"/>
                </a:lnTo>
                <a:lnTo>
                  <a:pt x="0" y="800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028700" y="4604311"/>
            <a:ext cx="9417295" cy="2241533"/>
            <a:chOff x="0" y="0"/>
            <a:chExt cx="2480275" cy="5903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80275" cy="590363"/>
            </a:xfrm>
            <a:custGeom>
              <a:avLst/>
              <a:gdLst/>
              <a:ahLst/>
              <a:cxnLst/>
              <a:rect l="l" t="t" r="r" b="b"/>
              <a:pathLst>
                <a:path w="2480275" h="590363">
                  <a:moveTo>
                    <a:pt x="0" y="0"/>
                  </a:moveTo>
                  <a:lnTo>
                    <a:pt x="2480275" y="0"/>
                  </a:lnTo>
                  <a:lnTo>
                    <a:pt x="2480275" y="590363"/>
                  </a:lnTo>
                  <a:lnTo>
                    <a:pt x="0" y="590363"/>
                  </a:lnTo>
                  <a:close/>
                </a:path>
              </a:pathLst>
            </a:custGeom>
            <a:solidFill>
              <a:srgbClr val="FFCD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80275" cy="628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5453" y="6845844"/>
            <a:ext cx="1546495" cy="1474003"/>
            <a:chOff x="0" y="0"/>
            <a:chExt cx="812800" cy="774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C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95045" y="325176"/>
            <a:ext cx="11897910" cy="136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6"/>
              </a:lnSpc>
              <a:spcBef>
                <a:spcPct val="0"/>
              </a:spcBef>
            </a:pPr>
            <a:r>
              <a:rPr lang="en-US" sz="8033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Management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572259"/>
            <a:ext cx="9928802" cy="269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u="sng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Hormonal treatment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Tablets 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Patches  &amp; gel(transdermal)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Vaginal creams, pessaries, rings </a:t>
            </a:r>
          </a:p>
          <a:p>
            <a:pPr marL="669286" lvl="1" indent="-334643" algn="l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Sprays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30706" y="6463873"/>
            <a:ext cx="6028594" cy="432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u="sng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Lifestyle changes 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Breathable clothing 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Exercise 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Yoga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Weight loss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Stop smoking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algn="just"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57502" y="1572259"/>
            <a:ext cx="6301798" cy="486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u="sng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Non-hormonal treatment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SSRI/SNRI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Isoflavarone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Black Cohosh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 John’s Wort </a:t>
            </a: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Elinzanetant / Fezolinetant (NK1/3 receptor antagonist used for hot flushes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230706" y="5915659"/>
            <a:ext cx="9928802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 u="sng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Menopause specific CBT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1342" y="4682521"/>
            <a:ext cx="9604429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Oestrogen only preparations are used for women without a uterus 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Combined progesterone &amp; oestrogen are used for women with a uterus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41972" y="7582845"/>
            <a:ext cx="9515857" cy="2249822"/>
            <a:chOff x="0" y="0"/>
            <a:chExt cx="2506234" cy="5925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06234" cy="592546"/>
            </a:xfrm>
            <a:custGeom>
              <a:avLst/>
              <a:gdLst/>
              <a:ahLst/>
              <a:cxnLst/>
              <a:rect l="l" t="t" r="r" b="b"/>
              <a:pathLst>
                <a:path w="2506234" h="592546">
                  <a:moveTo>
                    <a:pt x="0" y="0"/>
                  </a:moveTo>
                  <a:lnTo>
                    <a:pt x="2506234" y="0"/>
                  </a:lnTo>
                  <a:lnTo>
                    <a:pt x="2506234" y="592546"/>
                  </a:lnTo>
                  <a:lnTo>
                    <a:pt x="0" y="592546"/>
                  </a:lnTo>
                  <a:close/>
                </a:path>
              </a:pathLst>
            </a:custGeom>
            <a:solidFill>
              <a:srgbClr val="FFCD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506234" cy="649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 gold standard treatment is oestrogen based body identical transdermally for vasomotor symptoms but with micronised progesterone for women with a uterus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Custom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DM Serif Display</vt:lpstr>
      <vt:lpstr>Open Sauce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Menopause - your GP, your ally</dc:title>
  <dc:creator>Katia Bejar-Aylas</dc:creator>
  <cp:lastModifiedBy>Katia Bejar-Aylas</cp:lastModifiedBy>
  <cp:revision>1</cp:revision>
  <dcterms:created xsi:type="dcterms:W3CDTF">2006-08-16T00:00:00Z</dcterms:created>
  <dcterms:modified xsi:type="dcterms:W3CDTF">2025-10-21T10:54:36Z</dcterms:modified>
  <dc:identifier>DAG1GIwJiQY</dc:identifier>
</cp:coreProperties>
</file>